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99" r:id="rId27"/>
    <p:sldId id="285" r:id="rId28"/>
    <p:sldId id="286" r:id="rId29"/>
    <p:sldId id="287" r:id="rId30"/>
    <p:sldId id="288" r:id="rId31"/>
    <p:sldId id="289" r:id="rId32"/>
    <p:sldId id="303" r:id="rId33"/>
    <p:sldId id="290" r:id="rId34"/>
    <p:sldId id="291" r:id="rId35"/>
    <p:sldId id="292" r:id="rId36"/>
    <p:sldId id="293" r:id="rId37"/>
    <p:sldId id="294" r:id="rId38"/>
    <p:sldId id="295" r:id="rId39"/>
    <p:sldId id="301" r:id="rId40"/>
    <p:sldId id="302" r:id="rId41"/>
    <p:sldId id="296" r:id="rId42"/>
    <p:sldId id="30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4796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9562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8945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7008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32695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17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431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9175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668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5401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8544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4210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731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13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0204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505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2011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DDF8D2-B244-44DC-8306-00826ADF8883}" type="datetimeFigureOut">
              <a:rPr lang="en-ID" smtClean="0"/>
              <a:t>02/12/2024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CD045-F7C1-4193-BA8A-88AE7E13AA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437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svg"/><Relationship Id="rId7" Type="http://schemas.openxmlformats.org/officeDocument/2006/relationships/image" Target="../media/image88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svg"/><Relationship Id="rId7" Type="http://schemas.openxmlformats.org/officeDocument/2006/relationships/image" Target="../media/image95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hyperlink" Target="https://drive.google.com/drive/folders/1J8Edyx86D1FDLnIbjaCxlSgbj21A7kUd" TargetMode="External"/><Relationship Id="rId7" Type="http://schemas.openxmlformats.org/officeDocument/2006/relationships/image" Target="../media/image11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3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1375" y="4782197"/>
            <a:ext cx="4659363" cy="0"/>
          </a:xfrm>
          <a:prstGeom prst="line">
            <a:avLst/>
          </a:prstGeom>
          <a:ln w="66675" cap="flat">
            <a:gradFill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d-ID" sz="1200" noProof="1"/>
          </a:p>
        </p:txBody>
      </p:sp>
      <p:grpSp>
        <p:nvGrpSpPr>
          <p:cNvPr id="3" name="Group 3"/>
          <p:cNvGrpSpPr/>
          <p:nvPr/>
        </p:nvGrpSpPr>
        <p:grpSpPr>
          <a:xfrm>
            <a:off x="-286916" y="6366924"/>
            <a:ext cx="758291" cy="75829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222816" y="5747844"/>
            <a:ext cx="283385" cy="28338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050824" y="5811132"/>
            <a:ext cx="1314083" cy="131408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01017" y="936308"/>
            <a:ext cx="4312434" cy="431243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4394" r="-34394" b="-95131"/>
              </a:stretch>
            </a:blipFill>
            <a:ln w="666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897804" y="2805983"/>
            <a:ext cx="2832045" cy="2941861"/>
            <a:chOff x="0" y="0"/>
            <a:chExt cx="782459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82459" cy="812800"/>
            </a:xfrm>
            <a:custGeom>
              <a:avLst/>
              <a:gdLst/>
              <a:ahLst/>
              <a:cxnLst/>
              <a:rect l="l" t="t" r="r" b="b"/>
              <a:pathLst>
                <a:path w="782459" h="812800">
                  <a:moveTo>
                    <a:pt x="391230" y="0"/>
                  </a:moveTo>
                  <a:cubicBezTo>
                    <a:pt x="175160" y="0"/>
                    <a:pt x="0" y="181951"/>
                    <a:pt x="0" y="406400"/>
                  </a:cubicBezTo>
                  <a:cubicBezTo>
                    <a:pt x="0" y="630849"/>
                    <a:pt x="175160" y="812800"/>
                    <a:pt x="391230" y="812800"/>
                  </a:cubicBezTo>
                  <a:cubicBezTo>
                    <a:pt x="607300" y="812800"/>
                    <a:pt x="782459" y="630849"/>
                    <a:pt x="782459" y="406400"/>
                  </a:cubicBezTo>
                  <a:cubicBezTo>
                    <a:pt x="782459" y="181951"/>
                    <a:pt x="607300" y="0"/>
                    <a:pt x="391230" y="0"/>
                  </a:cubicBezTo>
                  <a:close/>
                </a:path>
              </a:pathLst>
            </a:custGeom>
            <a:blipFill>
              <a:blip r:embed="rId2"/>
              <a:stretch>
                <a:fillRect l="-47807" t="-117703" r="-47807"/>
              </a:stretch>
            </a:blipFill>
            <a:ln w="57150" cap="sq">
              <a:solidFill>
                <a:srgbClr val="FBF9F1"/>
              </a:solidFill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</p:grpSp>
      <p:sp>
        <p:nvSpPr>
          <p:cNvPr id="17" name="Freeform 17"/>
          <p:cNvSpPr/>
          <p:nvPr/>
        </p:nvSpPr>
        <p:spPr>
          <a:xfrm>
            <a:off x="4574242" y="5087807"/>
            <a:ext cx="1690053" cy="1234428"/>
          </a:xfrm>
          <a:custGeom>
            <a:avLst/>
            <a:gdLst/>
            <a:ahLst/>
            <a:cxnLst/>
            <a:rect l="l" t="t" r="r" b="b"/>
            <a:pathLst>
              <a:path w="2535080" h="1851642">
                <a:moveTo>
                  <a:pt x="0" y="0"/>
                </a:moveTo>
                <a:lnTo>
                  <a:pt x="2535080" y="0"/>
                </a:lnTo>
                <a:lnTo>
                  <a:pt x="2535080" y="1851642"/>
                </a:lnTo>
                <a:lnTo>
                  <a:pt x="0" y="18516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8" name="TextBox 18"/>
          <p:cNvSpPr txBox="1"/>
          <p:nvPr/>
        </p:nvSpPr>
        <p:spPr>
          <a:xfrm>
            <a:off x="471375" y="1959590"/>
            <a:ext cx="6206452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3"/>
              </a:lnSpc>
            </a:pPr>
            <a:r>
              <a:rPr lang="id-ID" sz="3202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IMPLEMENTASI PROYEK PERUBAHAN STRATEGI RESTORATIVE JUSTICE BAGI PECANDU NARKOTIKA MELALUI KOLABORASI STAKEHOLEDER DI JATIM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1375" y="5056058"/>
            <a:ext cx="3897908" cy="7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89"/>
              </a:lnSpc>
            </a:pPr>
            <a:r>
              <a:rPr lang="id-ID" sz="1463" b="1" spc="95" noProof="1">
                <a:solidFill>
                  <a:srgbClr val="4EA46A"/>
                </a:solidFill>
                <a:latin typeface="Poppins Bold"/>
                <a:ea typeface="Poppins Bold"/>
                <a:cs typeface="Poppins Bold"/>
                <a:sym typeface="Poppins Bold"/>
              </a:rPr>
              <a:t>Nama  : Cecep Susatiya S.I.K., M.S.M.</a:t>
            </a:r>
          </a:p>
          <a:p>
            <a:pPr>
              <a:lnSpc>
                <a:spcPts val="1989"/>
              </a:lnSpc>
            </a:pPr>
            <a:r>
              <a:rPr lang="id-ID" sz="1463" b="1" spc="95" noProof="1">
                <a:solidFill>
                  <a:srgbClr val="4EA46A"/>
                </a:solidFill>
                <a:latin typeface="Poppins Bold"/>
                <a:ea typeface="Poppins Bold"/>
                <a:cs typeface="Poppins Bold"/>
                <a:sym typeface="Poppins Bold"/>
              </a:rPr>
              <a:t>No. Sis : 20240707012348</a:t>
            </a:r>
          </a:p>
          <a:p>
            <a:pPr>
              <a:lnSpc>
                <a:spcPts val="1989"/>
              </a:lnSpc>
            </a:pPr>
            <a:r>
              <a:rPr lang="id-ID" sz="1463" b="1" spc="95" noProof="1">
                <a:solidFill>
                  <a:srgbClr val="4EA46A"/>
                </a:solidFill>
                <a:latin typeface="Poppins Bold"/>
                <a:ea typeface="Poppins Bold"/>
                <a:cs typeface="Poppins Bold"/>
                <a:sym typeface="Poppins Bold"/>
              </a:rPr>
              <a:t>Instansi : Polda Jatim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3394" y="6076950"/>
            <a:ext cx="4250849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"/>
              </a:lnSpc>
              <a:spcBef>
                <a:spcPct val="0"/>
              </a:spcBef>
            </a:pPr>
            <a:r>
              <a:rPr lang="id-ID" sz="1266" b="1" i="1" spc="-21" noProof="1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“Kolaborasi untuk Pemulihan, Bukan Hukuman”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ED0B94D-BCC3-6ED2-E30B-0A79D11AD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4" y="282935"/>
            <a:ext cx="1656098" cy="7638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A07D0E-A4C8-8C09-A04A-A96805615E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205856"/>
            <a:ext cx="774033" cy="7693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2C19CF-D429-28B6-FDC4-4A8499EB9A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942" y="166758"/>
            <a:ext cx="900658" cy="9006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EF9567-F506-9346-0DF6-F7486F13CC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381" y="282936"/>
            <a:ext cx="1009819" cy="7143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92E4124-C6F3-8541-9B88-4270C8147D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69" y="282936"/>
            <a:ext cx="766947" cy="7449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8CC32EA-2874-99B8-DA53-1F74E52D19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8115" y="80235"/>
            <a:ext cx="976535" cy="1041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6953" y="908050"/>
            <a:ext cx="6520452" cy="5041900"/>
            <a:chOff x="0" y="0"/>
            <a:chExt cx="13040904" cy="100838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040904" cy="10083800"/>
              <a:chOff x="0" y="0"/>
              <a:chExt cx="2575981" cy="199186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575981" cy="1991862"/>
              </a:xfrm>
              <a:custGeom>
                <a:avLst/>
                <a:gdLst/>
                <a:ahLst/>
                <a:cxnLst/>
                <a:rect l="l" t="t" r="r" b="b"/>
                <a:pathLst>
                  <a:path w="2575981" h="1991862">
                    <a:moveTo>
                      <a:pt x="37203" y="0"/>
                    </a:moveTo>
                    <a:lnTo>
                      <a:pt x="2538778" y="0"/>
                    </a:lnTo>
                    <a:cubicBezTo>
                      <a:pt x="2559325" y="0"/>
                      <a:pt x="2575981" y="16656"/>
                      <a:pt x="2575981" y="37203"/>
                    </a:cubicBezTo>
                    <a:lnTo>
                      <a:pt x="2575981" y="1954659"/>
                    </a:lnTo>
                    <a:cubicBezTo>
                      <a:pt x="2575981" y="1964526"/>
                      <a:pt x="2572061" y="1973988"/>
                      <a:pt x="2565085" y="1980965"/>
                    </a:cubicBezTo>
                    <a:cubicBezTo>
                      <a:pt x="2558108" y="1987942"/>
                      <a:pt x="2548645" y="1991862"/>
                      <a:pt x="2538778" y="1991862"/>
                    </a:cubicBezTo>
                    <a:lnTo>
                      <a:pt x="37203" y="1991862"/>
                    </a:lnTo>
                    <a:cubicBezTo>
                      <a:pt x="16656" y="1991862"/>
                      <a:pt x="0" y="1975205"/>
                      <a:pt x="0" y="1954659"/>
                    </a:cubicBezTo>
                    <a:lnTo>
                      <a:pt x="0" y="37203"/>
                    </a:lnTo>
                    <a:cubicBezTo>
                      <a:pt x="0" y="27336"/>
                      <a:pt x="3920" y="17873"/>
                      <a:pt x="10896" y="10896"/>
                    </a:cubicBezTo>
                    <a:cubicBezTo>
                      <a:pt x="17873" y="3920"/>
                      <a:pt x="27336" y="0"/>
                      <a:pt x="37203" y="0"/>
                    </a:cubicBezTo>
                    <a:close/>
                  </a:path>
                </a:pathLst>
              </a:custGeom>
              <a:solidFill>
                <a:srgbClr val="141316"/>
              </a:soli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2575981" cy="202043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86062" y="226303"/>
              <a:ext cx="5407680" cy="1866473"/>
              <a:chOff x="0" y="0"/>
              <a:chExt cx="1521280" cy="52507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21280" cy="525073"/>
              </a:xfrm>
              <a:custGeom>
                <a:avLst/>
                <a:gdLst/>
                <a:ahLst/>
                <a:cxnLst/>
                <a:rect l="l" t="t" r="r" b="b"/>
                <a:pathLst>
                  <a:path w="1521280" h="525073">
                    <a:moveTo>
                      <a:pt x="38177" y="0"/>
                    </a:moveTo>
                    <a:lnTo>
                      <a:pt x="1483103" y="0"/>
                    </a:lnTo>
                    <a:cubicBezTo>
                      <a:pt x="1493228" y="0"/>
                      <a:pt x="1502939" y="4022"/>
                      <a:pt x="1510099" y="11182"/>
                    </a:cubicBezTo>
                    <a:cubicBezTo>
                      <a:pt x="1517258" y="18342"/>
                      <a:pt x="1521280" y="28052"/>
                      <a:pt x="1521280" y="38177"/>
                    </a:cubicBezTo>
                    <a:lnTo>
                      <a:pt x="1521280" y="486896"/>
                    </a:lnTo>
                    <a:cubicBezTo>
                      <a:pt x="1521280" y="497021"/>
                      <a:pt x="1517258" y="506732"/>
                      <a:pt x="1510099" y="513892"/>
                    </a:cubicBezTo>
                    <a:cubicBezTo>
                      <a:pt x="1502939" y="521051"/>
                      <a:pt x="1493228" y="525073"/>
                      <a:pt x="1483103" y="525073"/>
                    </a:cubicBezTo>
                    <a:lnTo>
                      <a:pt x="38177" y="525073"/>
                    </a:lnTo>
                    <a:cubicBezTo>
                      <a:pt x="28052" y="525073"/>
                      <a:pt x="18342" y="521051"/>
                      <a:pt x="11182" y="513892"/>
                    </a:cubicBezTo>
                    <a:cubicBezTo>
                      <a:pt x="4022" y="506732"/>
                      <a:pt x="0" y="497021"/>
                      <a:pt x="0" y="486896"/>
                    </a:cubicBezTo>
                    <a:lnTo>
                      <a:pt x="0" y="38177"/>
                    </a:lnTo>
                    <a:cubicBezTo>
                      <a:pt x="0" y="28052"/>
                      <a:pt x="4022" y="18342"/>
                      <a:pt x="11182" y="11182"/>
                    </a:cubicBezTo>
                    <a:cubicBezTo>
                      <a:pt x="18342" y="4022"/>
                      <a:pt x="28052" y="0"/>
                      <a:pt x="38177" y="0"/>
                    </a:cubicBezTo>
                    <a:close/>
                  </a:path>
                </a:pathLst>
              </a:custGeom>
              <a:solidFill>
                <a:srgbClr val="4EA46A"/>
              </a:soli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1521280" cy="55364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6174900" y="226303"/>
              <a:ext cx="6597572" cy="776081"/>
              <a:chOff x="0" y="0"/>
              <a:chExt cx="1856019" cy="21832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56019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1856019" h="218326">
                    <a:moveTo>
                      <a:pt x="31292" y="0"/>
                    </a:moveTo>
                    <a:lnTo>
                      <a:pt x="1824727" y="0"/>
                    </a:lnTo>
                    <a:cubicBezTo>
                      <a:pt x="1842009" y="0"/>
                      <a:pt x="1856019" y="14010"/>
                      <a:pt x="1856019" y="31292"/>
                    </a:cubicBezTo>
                    <a:lnTo>
                      <a:pt x="1856019" y="187034"/>
                    </a:lnTo>
                    <a:cubicBezTo>
                      <a:pt x="1856019" y="195333"/>
                      <a:pt x="1852722" y="203292"/>
                      <a:pt x="1846854" y="209161"/>
                    </a:cubicBezTo>
                    <a:cubicBezTo>
                      <a:pt x="1840985" y="215029"/>
                      <a:pt x="1833026" y="218326"/>
                      <a:pt x="1824727" y="218326"/>
                    </a:cubicBezTo>
                    <a:lnTo>
                      <a:pt x="31292" y="218326"/>
                    </a:lnTo>
                    <a:cubicBezTo>
                      <a:pt x="22993" y="218326"/>
                      <a:pt x="15034" y="215029"/>
                      <a:pt x="9165" y="209161"/>
                    </a:cubicBezTo>
                    <a:cubicBezTo>
                      <a:pt x="3297" y="203292"/>
                      <a:pt x="0" y="195333"/>
                      <a:pt x="0" y="187034"/>
                    </a:cubicBezTo>
                    <a:lnTo>
                      <a:pt x="0" y="31292"/>
                    </a:lnTo>
                    <a:cubicBezTo>
                      <a:pt x="0" y="22993"/>
                      <a:pt x="3297" y="15034"/>
                      <a:pt x="9165" y="9165"/>
                    </a:cubicBezTo>
                    <a:cubicBezTo>
                      <a:pt x="15034" y="3297"/>
                      <a:pt x="22993" y="0"/>
                      <a:pt x="31292" y="0"/>
                    </a:cubicBezTo>
                    <a:close/>
                  </a:path>
                </a:pathLst>
              </a:custGeom>
              <a:solidFill>
                <a:srgbClr val="4EA46A"/>
              </a:soli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28575"/>
                <a:ext cx="1856019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6174900" y="1316695"/>
              <a:ext cx="3191991" cy="776081"/>
              <a:chOff x="0" y="0"/>
              <a:chExt cx="897966" cy="21832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97966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897966" h="218326">
                    <a:moveTo>
                      <a:pt x="64678" y="0"/>
                    </a:moveTo>
                    <a:lnTo>
                      <a:pt x="833288" y="0"/>
                    </a:lnTo>
                    <a:cubicBezTo>
                      <a:pt x="869009" y="0"/>
                      <a:pt x="897966" y="28957"/>
                      <a:pt x="897966" y="64678"/>
                    </a:cubicBezTo>
                    <a:lnTo>
                      <a:pt x="897966" y="153648"/>
                    </a:lnTo>
                    <a:cubicBezTo>
                      <a:pt x="897966" y="189369"/>
                      <a:pt x="869009" y="218326"/>
                      <a:pt x="833288" y="218326"/>
                    </a:cubicBezTo>
                    <a:lnTo>
                      <a:pt x="64678" y="218326"/>
                    </a:lnTo>
                    <a:cubicBezTo>
                      <a:pt x="47524" y="218326"/>
                      <a:pt x="31073" y="211512"/>
                      <a:pt x="18944" y="199382"/>
                    </a:cubicBezTo>
                    <a:cubicBezTo>
                      <a:pt x="6814" y="187253"/>
                      <a:pt x="0" y="170802"/>
                      <a:pt x="0" y="153648"/>
                    </a:cubicBezTo>
                    <a:lnTo>
                      <a:pt x="0" y="64678"/>
                    </a:lnTo>
                    <a:cubicBezTo>
                      <a:pt x="0" y="28957"/>
                      <a:pt x="28957" y="0"/>
                      <a:pt x="64678" y="0"/>
                    </a:cubicBezTo>
                    <a:close/>
                  </a:path>
                </a:pathLst>
              </a:custGeom>
              <a:solidFill>
                <a:srgbClr val="4EA46A"/>
              </a:soli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897966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9567131" y="1316695"/>
              <a:ext cx="3205340" cy="776081"/>
              <a:chOff x="0" y="0"/>
              <a:chExt cx="901722" cy="21832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901722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901722" h="218326">
                    <a:moveTo>
                      <a:pt x="64409" y="0"/>
                    </a:moveTo>
                    <a:lnTo>
                      <a:pt x="837313" y="0"/>
                    </a:lnTo>
                    <a:cubicBezTo>
                      <a:pt x="854395" y="0"/>
                      <a:pt x="870778" y="6786"/>
                      <a:pt x="882857" y="18865"/>
                    </a:cubicBezTo>
                    <a:cubicBezTo>
                      <a:pt x="894936" y="30944"/>
                      <a:pt x="901722" y="47326"/>
                      <a:pt x="901722" y="64409"/>
                    </a:cubicBezTo>
                    <a:lnTo>
                      <a:pt x="901722" y="153917"/>
                    </a:lnTo>
                    <a:cubicBezTo>
                      <a:pt x="901722" y="171000"/>
                      <a:pt x="894936" y="187382"/>
                      <a:pt x="882857" y="199461"/>
                    </a:cubicBezTo>
                    <a:cubicBezTo>
                      <a:pt x="870778" y="211540"/>
                      <a:pt x="854395" y="218326"/>
                      <a:pt x="837313" y="218326"/>
                    </a:cubicBezTo>
                    <a:lnTo>
                      <a:pt x="64409" y="218326"/>
                    </a:lnTo>
                    <a:cubicBezTo>
                      <a:pt x="47326" y="218326"/>
                      <a:pt x="30944" y="211540"/>
                      <a:pt x="18865" y="199461"/>
                    </a:cubicBezTo>
                    <a:cubicBezTo>
                      <a:pt x="6786" y="187382"/>
                      <a:pt x="0" y="171000"/>
                      <a:pt x="0" y="153917"/>
                    </a:cubicBezTo>
                    <a:lnTo>
                      <a:pt x="0" y="64409"/>
                    </a:lnTo>
                    <a:cubicBezTo>
                      <a:pt x="0" y="47326"/>
                      <a:pt x="6786" y="30944"/>
                      <a:pt x="18865" y="18865"/>
                    </a:cubicBezTo>
                    <a:cubicBezTo>
                      <a:pt x="30944" y="6786"/>
                      <a:pt x="47326" y="0"/>
                      <a:pt x="64409" y="0"/>
                    </a:cubicBezTo>
                    <a:close/>
                  </a:path>
                </a:pathLst>
              </a:custGeom>
              <a:solidFill>
                <a:srgbClr val="4EA46A"/>
              </a:soli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901722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86062" y="2276844"/>
              <a:ext cx="5407680" cy="776081"/>
              <a:chOff x="0" y="0"/>
              <a:chExt cx="1521280" cy="21832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521280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1521280" h="218326">
                    <a:moveTo>
                      <a:pt x="38177" y="0"/>
                    </a:moveTo>
                    <a:lnTo>
                      <a:pt x="1483103" y="0"/>
                    </a:lnTo>
                    <a:cubicBezTo>
                      <a:pt x="1493228" y="0"/>
                      <a:pt x="1502939" y="4022"/>
                      <a:pt x="1510099" y="11182"/>
                    </a:cubicBezTo>
                    <a:cubicBezTo>
                      <a:pt x="1517258" y="18342"/>
                      <a:pt x="1521280" y="28052"/>
                      <a:pt x="1521280" y="38177"/>
                    </a:cubicBezTo>
                    <a:lnTo>
                      <a:pt x="1521280" y="180149"/>
                    </a:lnTo>
                    <a:cubicBezTo>
                      <a:pt x="1521280" y="190274"/>
                      <a:pt x="1517258" y="199984"/>
                      <a:pt x="1510099" y="207144"/>
                    </a:cubicBezTo>
                    <a:cubicBezTo>
                      <a:pt x="1502939" y="214304"/>
                      <a:pt x="1493228" y="218326"/>
                      <a:pt x="1483103" y="218326"/>
                    </a:cubicBezTo>
                    <a:lnTo>
                      <a:pt x="38177" y="218326"/>
                    </a:lnTo>
                    <a:cubicBezTo>
                      <a:pt x="28052" y="218326"/>
                      <a:pt x="18342" y="214304"/>
                      <a:pt x="11182" y="207144"/>
                    </a:cubicBezTo>
                    <a:cubicBezTo>
                      <a:pt x="4022" y="199984"/>
                      <a:pt x="0" y="190274"/>
                      <a:pt x="0" y="180149"/>
                    </a:cubicBezTo>
                    <a:lnTo>
                      <a:pt x="0" y="38177"/>
                    </a:lnTo>
                    <a:cubicBezTo>
                      <a:pt x="0" y="28052"/>
                      <a:pt x="4022" y="18342"/>
                      <a:pt x="11182" y="11182"/>
                    </a:cubicBezTo>
                    <a:cubicBezTo>
                      <a:pt x="18342" y="4022"/>
                      <a:pt x="28052" y="0"/>
                      <a:pt x="3817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1521280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86062" y="3240052"/>
              <a:ext cx="5407680" cy="1013344"/>
              <a:chOff x="0" y="0"/>
              <a:chExt cx="1521280" cy="285072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521280" cy="285072"/>
              </a:xfrm>
              <a:custGeom>
                <a:avLst/>
                <a:gdLst/>
                <a:ahLst/>
                <a:cxnLst/>
                <a:rect l="l" t="t" r="r" b="b"/>
                <a:pathLst>
                  <a:path w="1521280" h="285072">
                    <a:moveTo>
                      <a:pt x="38177" y="0"/>
                    </a:moveTo>
                    <a:lnTo>
                      <a:pt x="1483103" y="0"/>
                    </a:lnTo>
                    <a:cubicBezTo>
                      <a:pt x="1493228" y="0"/>
                      <a:pt x="1502939" y="4022"/>
                      <a:pt x="1510099" y="11182"/>
                    </a:cubicBezTo>
                    <a:cubicBezTo>
                      <a:pt x="1517258" y="18342"/>
                      <a:pt x="1521280" y="28052"/>
                      <a:pt x="1521280" y="38177"/>
                    </a:cubicBezTo>
                    <a:lnTo>
                      <a:pt x="1521280" y="246895"/>
                    </a:lnTo>
                    <a:cubicBezTo>
                      <a:pt x="1521280" y="257020"/>
                      <a:pt x="1517258" y="266731"/>
                      <a:pt x="1510099" y="273890"/>
                    </a:cubicBezTo>
                    <a:cubicBezTo>
                      <a:pt x="1502939" y="281050"/>
                      <a:pt x="1493228" y="285072"/>
                      <a:pt x="1483103" y="285072"/>
                    </a:cubicBezTo>
                    <a:lnTo>
                      <a:pt x="38177" y="285072"/>
                    </a:lnTo>
                    <a:cubicBezTo>
                      <a:pt x="28052" y="285072"/>
                      <a:pt x="18342" y="281050"/>
                      <a:pt x="11182" y="273890"/>
                    </a:cubicBezTo>
                    <a:cubicBezTo>
                      <a:pt x="4022" y="266731"/>
                      <a:pt x="0" y="257020"/>
                      <a:pt x="0" y="246895"/>
                    </a:cubicBezTo>
                    <a:lnTo>
                      <a:pt x="0" y="38177"/>
                    </a:lnTo>
                    <a:cubicBezTo>
                      <a:pt x="0" y="28052"/>
                      <a:pt x="4022" y="18342"/>
                      <a:pt x="11182" y="11182"/>
                    </a:cubicBezTo>
                    <a:cubicBezTo>
                      <a:pt x="18342" y="4022"/>
                      <a:pt x="28052" y="0"/>
                      <a:pt x="3817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1521280" cy="31364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86062" y="4456596"/>
              <a:ext cx="5407680" cy="1013344"/>
              <a:chOff x="0" y="0"/>
              <a:chExt cx="1521280" cy="28507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521280" cy="285072"/>
              </a:xfrm>
              <a:custGeom>
                <a:avLst/>
                <a:gdLst/>
                <a:ahLst/>
                <a:cxnLst/>
                <a:rect l="l" t="t" r="r" b="b"/>
                <a:pathLst>
                  <a:path w="1521280" h="285072">
                    <a:moveTo>
                      <a:pt x="38177" y="0"/>
                    </a:moveTo>
                    <a:lnTo>
                      <a:pt x="1483103" y="0"/>
                    </a:lnTo>
                    <a:cubicBezTo>
                      <a:pt x="1493228" y="0"/>
                      <a:pt x="1502939" y="4022"/>
                      <a:pt x="1510099" y="11182"/>
                    </a:cubicBezTo>
                    <a:cubicBezTo>
                      <a:pt x="1517258" y="18342"/>
                      <a:pt x="1521280" y="28052"/>
                      <a:pt x="1521280" y="38177"/>
                    </a:cubicBezTo>
                    <a:lnTo>
                      <a:pt x="1521280" y="246895"/>
                    </a:lnTo>
                    <a:cubicBezTo>
                      <a:pt x="1521280" y="257020"/>
                      <a:pt x="1517258" y="266731"/>
                      <a:pt x="1510099" y="273890"/>
                    </a:cubicBezTo>
                    <a:cubicBezTo>
                      <a:pt x="1502939" y="281050"/>
                      <a:pt x="1493228" y="285072"/>
                      <a:pt x="1483103" y="285072"/>
                    </a:cubicBezTo>
                    <a:lnTo>
                      <a:pt x="38177" y="285072"/>
                    </a:lnTo>
                    <a:cubicBezTo>
                      <a:pt x="28052" y="285072"/>
                      <a:pt x="18342" y="281050"/>
                      <a:pt x="11182" y="273890"/>
                    </a:cubicBezTo>
                    <a:cubicBezTo>
                      <a:pt x="4022" y="266731"/>
                      <a:pt x="0" y="257020"/>
                      <a:pt x="0" y="246895"/>
                    </a:cubicBezTo>
                    <a:lnTo>
                      <a:pt x="0" y="38177"/>
                    </a:lnTo>
                    <a:cubicBezTo>
                      <a:pt x="0" y="28052"/>
                      <a:pt x="4022" y="18342"/>
                      <a:pt x="11182" y="11182"/>
                    </a:cubicBezTo>
                    <a:cubicBezTo>
                      <a:pt x="18342" y="4022"/>
                      <a:pt x="28052" y="0"/>
                      <a:pt x="3817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1521280" cy="31364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286062" y="5673139"/>
              <a:ext cx="5407680" cy="1372556"/>
              <a:chOff x="0" y="0"/>
              <a:chExt cx="1521280" cy="38612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521280" cy="386125"/>
              </a:xfrm>
              <a:custGeom>
                <a:avLst/>
                <a:gdLst/>
                <a:ahLst/>
                <a:cxnLst/>
                <a:rect l="l" t="t" r="r" b="b"/>
                <a:pathLst>
                  <a:path w="1521280" h="386125">
                    <a:moveTo>
                      <a:pt x="38177" y="0"/>
                    </a:moveTo>
                    <a:lnTo>
                      <a:pt x="1483103" y="0"/>
                    </a:lnTo>
                    <a:cubicBezTo>
                      <a:pt x="1493228" y="0"/>
                      <a:pt x="1502939" y="4022"/>
                      <a:pt x="1510099" y="11182"/>
                    </a:cubicBezTo>
                    <a:cubicBezTo>
                      <a:pt x="1517258" y="18342"/>
                      <a:pt x="1521280" y="28052"/>
                      <a:pt x="1521280" y="38177"/>
                    </a:cubicBezTo>
                    <a:lnTo>
                      <a:pt x="1521280" y="347948"/>
                    </a:lnTo>
                    <a:cubicBezTo>
                      <a:pt x="1521280" y="358073"/>
                      <a:pt x="1517258" y="367784"/>
                      <a:pt x="1510099" y="374944"/>
                    </a:cubicBezTo>
                    <a:cubicBezTo>
                      <a:pt x="1502939" y="382103"/>
                      <a:pt x="1493228" y="386125"/>
                      <a:pt x="1483103" y="386125"/>
                    </a:cubicBezTo>
                    <a:lnTo>
                      <a:pt x="38177" y="386125"/>
                    </a:lnTo>
                    <a:cubicBezTo>
                      <a:pt x="28052" y="386125"/>
                      <a:pt x="18342" y="382103"/>
                      <a:pt x="11182" y="374944"/>
                    </a:cubicBezTo>
                    <a:cubicBezTo>
                      <a:pt x="4022" y="367784"/>
                      <a:pt x="0" y="358073"/>
                      <a:pt x="0" y="347948"/>
                    </a:cubicBezTo>
                    <a:lnTo>
                      <a:pt x="0" y="38177"/>
                    </a:lnTo>
                    <a:cubicBezTo>
                      <a:pt x="0" y="28052"/>
                      <a:pt x="4022" y="18342"/>
                      <a:pt x="11182" y="11182"/>
                    </a:cubicBezTo>
                    <a:cubicBezTo>
                      <a:pt x="18342" y="4022"/>
                      <a:pt x="28052" y="0"/>
                      <a:pt x="3817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1521280" cy="4147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86062" y="7248895"/>
              <a:ext cx="5407680" cy="1215401"/>
              <a:chOff x="0" y="0"/>
              <a:chExt cx="1521280" cy="34191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521280" cy="341915"/>
              </a:xfrm>
              <a:custGeom>
                <a:avLst/>
                <a:gdLst/>
                <a:ahLst/>
                <a:cxnLst/>
                <a:rect l="l" t="t" r="r" b="b"/>
                <a:pathLst>
                  <a:path w="1521280" h="341915">
                    <a:moveTo>
                      <a:pt x="38177" y="0"/>
                    </a:moveTo>
                    <a:lnTo>
                      <a:pt x="1483103" y="0"/>
                    </a:lnTo>
                    <a:cubicBezTo>
                      <a:pt x="1493228" y="0"/>
                      <a:pt x="1502939" y="4022"/>
                      <a:pt x="1510099" y="11182"/>
                    </a:cubicBezTo>
                    <a:cubicBezTo>
                      <a:pt x="1517258" y="18342"/>
                      <a:pt x="1521280" y="28052"/>
                      <a:pt x="1521280" y="38177"/>
                    </a:cubicBezTo>
                    <a:lnTo>
                      <a:pt x="1521280" y="303737"/>
                    </a:lnTo>
                    <a:cubicBezTo>
                      <a:pt x="1521280" y="313863"/>
                      <a:pt x="1517258" y="323573"/>
                      <a:pt x="1510099" y="330733"/>
                    </a:cubicBezTo>
                    <a:cubicBezTo>
                      <a:pt x="1502939" y="337892"/>
                      <a:pt x="1493228" y="341915"/>
                      <a:pt x="1483103" y="341915"/>
                    </a:cubicBezTo>
                    <a:lnTo>
                      <a:pt x="38177" y="341915"/>
                    </a:lnTo>
                    <a:cubicBezTo>
                      <a:pt x="28052" y="341915"/>
                      <a:pt x="18342" y="337892"/>
                      <a:pt x="11182" y="330733"/>
                    </a:cubicBezTo>
                    <a:cubicBezTo>
                      <a:pt x="4022" y="323573"/>
                      <a:pt x="0" y="313863"/>
                      <a:pt x="0" y="303737"/>
                    </a:cubicBezTo>
                    <a:lnTo>
                      <a:pt x="0" y="38177"/>
                    </a:lnTo>
                    <a:cubicBezTo>
                      <a:pt x="0" y="28052"/>
                      <a:pt x="4022" y="18342"/>
                      <a:pt x="11182" y="11182"/>
                    </a:cubicBezTo>
                    <a:cubicBezTo>
                      <a:pt x="18342" y="4022"/>
                      <a:pt x="28052" y="0"/>
                      <a:pt x="3817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1521280" cy="37049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6174900" y="2276844"/>
              <a:ext cx="3191991" cy="776081"/>
              <a:chOff x="0" y="0"/>
              <a:chExt cx="897966" cy="218326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97966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897966" h="218326">
                    <a:moveTo>
                      <a:pt x="64678" y="0"/>
                    </a:moveTo>
                    <a:lnTo>
                      <a:pt x="833288" y="0"/>
                    </a:lnTo>
                    <a:cubicBezTo>
                      <a:pt x="869009" y="0"/>
                      <a:pt x="897966" y="28957"/>
                      <a:pt x="897966" y="64678"/>
                    </a:cubicBezTo>
                    <a:lnTo>
                      <a:pt x="897966" y="153648"/>
                    </a:lnTo>
                    <a:cubicBezTo>
                      <a:pt x="897966" y="189369"/>
                      <a:pt x="869009" y="218326"/>
                      <a:pt x="833288" y="218326"/>
                    </a:cubicBezTo>
                    <a:lnTo>
                      <a:pt x="64678" y="218326"/>
                    </a:lnTo>
                    <a:cubicBezTo>
                      <a:pt x="47524" y="218326"/>
                      <a:pt x="31073" y="211512"/>
                      <a:pt x="18944" y="199382"/>
                    </a:cubicBezTo>
                    <a:cubicBezTo>
                      <a:pt x="6814" y="187253"/>
                      <a:pt x="0" y="170802"/>
                      <a:pt x="0" y="153648"/>
                    </a:cubicBezTo>
                    <a:lnTo>
                      <a:pt x="0" y="64678"/>
                    </a:lnTo>
                    <a:cubicBezTo>
                      <a:pt x="0" y="28957"/>
                      <a:pt x="28957" y="0"/>
                      <a:pt x="646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897966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9567131" y="2276844"/>
              <a:ext cx="3205340" cy="776081"/>
              <a:chOff x="0" y="0"/>
              <a:chExt cx="901722" cy="218326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901722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901722" h="218326">
                    <a:moveTo>
                      <a:pt x="64409" y="0"/>
                    </a:moveTo>
                    <a:lnTo>
                      <a:pt x="837313" y="0"/>
                    </a:lnTo>
                    <a:cubicBezTo>
                      <a:pt x="854395" y="0"/>
                      <a:pt x="870778" y="6786"/>
                      <a:pt x="882857" y="18865"/>
                    </a:cubicBezTo>
                    <a:cubicBezTo>
                      <a:pt x="894936" y="30944"/>
                      <a:pt x="901722" y="47326"/>
                      <a:pt x="901722" y="64409"/>
                    </a:cubicBezTo>
                    <a:lnTo>
                      <a:pt x="901722" y="153917"/>
                    </a:lnTo>
                    <a:cubicBezTo>
                      <a:pt x="901722" y="171000"/>
                      <a:pt x="894936" y="187382"/>
                      <a:pt x="882857" y="199461"/>
                    </a:cubicBezTo>
                    <a:cubicBezTo>
                      <a:pt x="870778" y="211540"/>
                      <a:pt x="854395" y="218326"/>
                      <a:pt x="837313" y="218326"/>
                    </a:cubicBezTo>
                    <a:lnTo>
                      <a:pt x="64409" y="218326"/>
                    </a:lnTo>
                    <a:cubicBezTo>
                      <a:pt x="47326" y="218326"/>
                      <a:pt x="30944" y="211540"/>
                      <a:pt x="18865" y="199461"/>
                    </a:cubicBezTo>
                    <a:cubicBezTo>
                      <a:pt x="6786" y="187382"/>
                      <a:pt x="0" y="171000"/>
                      <a:pt x="0" y="153917"/>
                    </a:cubicBezTo>
                    <a:lnTo>
                      <a:pt x="0" y="64409"/>
                    </a:lnTo>
                    <a:cubicBezTo>
                      <a:pt x="0" y="47326"/>
                      <a:pt x="6786" y="30944"/>
                      <a:pt x="18865" y="18865"/>
                    </a:cubicBezTo>
                    <a:cubicBezTo>
                      <a:pt x="30944" y="6786"/>
                      <a:pt x="47326" y="0"/>
                      <a:pt x="6440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901722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6174900" y="3350647"/>
              <a:ext cx="3191991" cy="776081"/>
              <a:chOff x="0" y="0"/>
              <a:chExt cx="897966" cy="21832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97966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897966" h="218326">
                    <a:moveTo>
                      <a:pt x="64678" y="0"/>
                    </a:moveTo>
                    <a:lnTo>
                      <a:pt x="833288" y="0"/>
                    </a:lnTo>
                    <a:cubicBezTo>
                      <a:pt x="869009" y="0"/>
                      <a:pt x="897966" y="28957"/>
                      <a:pt x="897966" y="64678"/>
                    </a:cubicBezTo>
                    <a:lnTo>
                      <a:pt x="897966" y="153648"/>
                    </a:lnTo>
                    <a:cubicBezTo>
                      <a:pt x="897966" y="189369"/>
                      <a:pt x="869009" y="218326"/>
                      <a:pt x="833288" y="218326"/>
                    </a:cubicBezTo>
                    <a:lnTo>
                      <a:pt x="64678" y="218326"/>
                    </a:lnTo>
                    <a:cubicBezTo>
                      <a:pt x="47524" y="218326"/>
                      <a:pt x="31073" y="211512"/>
                      <a:pt x="18944" y="199382"/>
                    </a:cubicBezTo>
                    <a:cubicBezTo>
                      <a:pt x="6814" y="187253"/>
                      <a:pt x="0" y="170802"/>
                      <a:pt x="0" y="153648"/>
                    </a:cubicBezTo>
                    <a:lnTo>
                      <a:pt x="0" y="64678"/>
                    </a:lnTo>
                    <a:cubicBezTo>
                      <a:pt x="0" y="28957"/>
                      <a:pt x="28957" y="0"/>
                      <a:pt x="646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897966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9567131" y="3366720"/>
              <a:ext cx="3205340" cy="776081"/>
              <a:chOff x="0" y="0"/>
              <a:chExt cx="901722" cy="21832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901722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901722" h="218326">
                    <a:moveTo>
                      <a:pt x="64409" y="0"/>
                    </a:moveTo>
                    <a:lnTo>
                      <a:pt x="837313" y="0"/>
                    </a:lnTo>
                    <a:cubicBezTo>
                      <a:pt x="854395" y="0"/>
                      <a:pt x="870778" y="6786"/>
                      <a:pt x="882857" y="18865"/>
                    </a:cubicBezTo>
                    <a:cubicBezTo>
                      <a:pt x="894936" y="30944"/>
                      <a:pt x="901722" y="47326"/>
                      <a:pt x="901722" y="64409"/>
                    </a:cubicBezTo>
                    <a:lnTo>
                      <a:pt x="901722" y="153917"/>
                    </a:lnTo>
                    <a:cubicBezTo>
                      <a:pt x="901722" y="171000"/>
                      <a:pt x="894936" y="187382"/>
                      <a:pt x="882857" y="199461"/>
                    </a:cubicBezTo>
                    <a:cubicBezTo>
                      <a:pt x="870778" y="211540"/>
                      <a:pt x="854395" y="218326"/>
                      <a:pt x="837313" y="218326"/>
                    </a:cubicBezTo>
                    <a:lnTo>
                      <a:pt x="64409" y="218326"/>
                    </a:lnTo>
                    <a:cubicBezTo>
                      <a:pt x="47326" y="218326"/>
                      <a:pt x="30944" y="211540"/>
                      <a:pt x="18865" y="199461"/>
                    </a:cubicBezTo>
                    <a:cubicBezTo>
                      <a:pt x="6786" y="187382"/>
                      <a:pt x="0" y="171000"/>
                      <a:pt x="0" y="153917"/>
                    </a:cubicBezTo>
                    <a:lnTo>
                      <a:pt x="0" y="64409"/>
                    </a:lnTo>
                    <a:cubicBezTo>
                      <a:pt x="0" y="47326"/>
                      <a:pt x="6786" y="30944"/>
                      <a:pt x="18865" y="18865"/>
                    </a:cubicBezTo>
                    <a:cubicBezTo>
                      <a:pt x="30944" y="6786"/>
                      <a:pt x="47326" y="0"/>
                      <a:pt x="6440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901722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6174900" y="4557301"/>
              <a:ext cx="3191991" cy="776081"/>
              <a:chOff x="0" y="0"/>
              <a:chExt cx="897966" cy="218326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97966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897966" h="218326">
                    <a:moveTo>
                      <a:pt x="64678" y="0"/>
                    </a:moveTo>
                    <a:lnTo>
                      <a:pt x="833288" y="0"/>
                    </a:lnTo>
                    <a:cubicBezTo>
                      <a:pt x="869009" y="0"/>
                      <a:pt x="897966" y="28957"/>
                      <a:pt x="897966" y="64678"/>
                    </a:cubicBezTo>
                    <a:lnTo>
                      <a:pt x="897966" y="153648"/>
                    </a:lnTo>
                    <a:cubicBezTo>
                      <a:pt x="897966" y="189369"/>
                      <a:pt x="869009" y="218326"/>
                      <a:pt x="833288" y="218326"/>
                    </a:cubicBezTo>
                    <a:lnTo>
                      <a:pt x="64678" y="218326"/>
                    </a:lnTo>
                    <a:cubicBezTo>
                      <a:pt x="47524" y="218326"/>
                      <a:pt x="31073" y="211512"/>
                      <a:pt x="18944" y="199382"/>
                    </a:cubicBezTo>
                    <a:cubicBezTo>
                      <a:pt x="6814" y="187253"/>
                      <a:pt x="0" y="170802"/>
                      <a:pt x="0" y="153648"/>
                    </a:cubicBezTo>
                    <a:lnTo>
                      <a:pt x="0" y="64678"/>
                    </a:lnTo>
                    <a:cubicBezTo>
                      <a:pt x="0" y="28957"/>
                      <a:pt x="28957" y="0"/>
                      <a:pt x="646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28575"/>
                <a:ext cx="897966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9567131" y="4593153"/>
              <a:ext cx="3205340" cy="776081"/>
              <a:chOff x="0" y="0"/>
              <a:chExt cx="901722" cy="21832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901722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901722" h="218326">
                    <a:moveTo>
                      <a:pt x="64409" y="0"/>
                    </a:moveTo>
                    <a:lnTo>
                      <a:pt x="837313" y="0"/>
                    </a:lnTo>
                    <a:cubicBezTo>
                      <a:pt x="854395" y="0"/>
                      <a:pt x="870778" y="6786"/>
                      <a:pt x="882857" y="18865"/>
                    </a:cubicBezTo>
                    <a:cubicBezTo>
                      <a:pt x="894936" y="30944"/>
                      <a:pt x="901722" y="47326"/>
                      <a:pt x="901722" y="64409"/>
                    </a:cubicBezTo>
                    <a:lnTo>
                      <a:pt x="901722" y="153917"/>
                    </a:lnTo>
                    <a:cubicBezTo>
                      <a:pt x="901722" y="171000"/>
                      <a:pt x="894936" y="187382"/>
                      <a:pt x="882857" y="199461"/>
                    </a:cubicBezTo>
                    <a:cubicBezTo>
                      <a:pt x="870778" y="211540"/>
                      <a:pt x="854395" y="218326"/>
                      <a:pt x="837313" y="218326"/>
                    </a:cubicBezTo>
                    <a:lnTo>
                      <a:pt x="64409" y="218326"/>
                    </a:lnTo>
                    <a:cubicBezTo>
                      <a:pt x="47326" y="218326"/>
                      <a:pt x="30944" y="211540"/>
                      <a:pt x="18865" y="199461"/>
                    </a:cubicBezTo>
                    <a:cubicBezTo>
                      <a:pt x="6786" y="187382"/>
                      <a:pt x="0" y="171000"/>
                      <a:pt x="0" y="153917"/>
                    </a:cubicBezTo>
                    <a:lnTo>
                      <a:pt x="0" y="64409"/>
                    </a:lnTo>
                    <a:cubicBezTo>
                      <a:pt x="0" y="47326"/>
                      <a:pt x="6786" y="30944"/>
                      <a:pt x="18865" y="18865"/>
                    </a:cubicBezTo>
                    <a:cubicBezTo>
                      <a:pt x="30944" y="6786"/>
                      <a:pt x="47326" y="0"/>
                      <a:pt x="6440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901722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6174900" y="5963340"/>
              <a:ext cx="3191991" cy="776081"/>
              <a:chOff x="0" y="0"/>
              <a:chExt cx="897966" cy="218326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97966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897966" h="218326">
                    <a:moveTo>
                      <a:pt x="64678" y="0"/>
                    </a:moveTo>
                    <a:lnTo>
                      <a:pt x="833288" y="0"/>
                    </a:lnTo>
                    <a:cubicBezTo>
                      <a:pt x="869009" y="0"/>
                      <a:pt x="897966" y="28957"/>
                      <a:pt x="897966" y="64678"/>
                    </a:cubicBezTo>
                    <a:lnTo>
                      <a:pt x="897966" y="153648"/>
                    </a:lnTo>
                    <a:cubicBezTo>
                      <a:pt x="897966" y="189369"/>
                      <a:pt x="869009" y="218326"/>
                      <a:pt x="833288" y="218326"/>
                    </a:cubicBezTo>
                    <a:lnTo>
                      <a:pt x="64678" y="218326"/>
                    </a:lnTo>
                    <a:cubicBezTo>
                      <a:pt x="47524" y="218326"/>
                      <a:pt x="31073" y="211512"/>
                      <a:pt x="18944" y="199382"/>
                    </a:cubicBezTo>
                    <a:cubicBezTo>
                      <a:pt x="6814" y="187253"/>
                      <a:pt x="0" y="170802"/>
                      <a:pt x="0" y="153648"/>
                    </a:cubicBezTo>
                    <a:lnTo>
                      <a:pt x="0" y="64678"/>
                    </a:lnTo>
                    <a:cubicBezTo>
                      <a:pt x="0" y="28957"/>
                      <a:pt x="28957" y="0"/>
                      <a:pt x="646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897966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9567131" y="5979414"/>
              <a:ext cx="3205340" cy="776081"/>
              <a:chOff x="0" y="0"/>
              <a:chExt cx="901722" cy="21832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901722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901722" h="218326">
                    <a:moveTo>
                      <a:pt x="64409" y="0"/>
                    </a:moveTo>
                    <a:lnTo>
                      <a:pt x="837313" y="0"/>
                    </a:lnTo>
                    <a:cubicBezTo>
                      <a:pt x="854395" y="0"/>
                      <a:pt x="870778" y="6786"/>
                      <a:pt x="882857" y="18865"/>
                    </a:cubicBezTo>
                    <a:cubicBezTo>
                      <a:pt x="894936" y="30944"/>
                      <a:pt x="901722" y="47326"/>
                      <a:pt x="901722" y="64409"/>
                    </a:cubicBezTo>
                    <a:lnTo>
                      <a:pt x="901722" y="153917"/>
                    </a:lnTo>
                    <a:cubicBezTo>
                      <a:pt x="901722" y="171000"/>
                      <a:pt x="894936" y="187382"/>
                      <a:pt x="882857" y="199461"/>
                    </a:cubicBezTo>
                    <a:cubicBezTo>
                      <a:pt x="870778" y="211540"/>
                      <a:pt x="854395" y="218326"/>
                      <a:pt x="837313" y="218326"/>
                    </a:cubicBezTo>
                    <a:lnTo>
                      <a:pt x="64409" y="218326"/>
                    </a:lnTo>
                    <a:cubicBezTo>
                      <a:pt x="47326" y="218326"/>
                      <a:pt x="30944" y="211540"/>
                      <a:pt x="18865" y="199461"/>
                    </a:cubicBezTo>
                    <a:cubicBezTo>
                      <a:pt x="6786" y="187382"/>
                      <a:pt x="0" y="171000"/>
                      <a:pt x="0" y="153917"/>
                    </a:cubicBezTo>
                    <a:lnTo>
                      <a:pt x="0" y="64409"/>
                    </a:lnTo>
                    <a:cubicBezTo>
                      <a:pt x="0" y="47326"/>
                      <a:pt x="6786" y="30944"/>
                      <a:pt x="18865" y="18865"/>
                    </a:cubicBezTo>
                    <a:cubicBezTo>
                      <a:pt x="30944" y="6786"/>
                      <a:pt x="47326" y="0"/>
                      <a:pt x="6440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901722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6174900" y="7460519"/>
              <a:ext cx="3191991" cy="776081"/>
              <a:chOff x="0" y="0"/>
              <a:chExt cx="897966" cy="218326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97966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897966" h="218326">
                    <a:moveTo>
                      <a:pt x="64678" y="0"/>
                    </a:moveTo>
                    <a:lnTo>
                      <a:pt x="833288" y="0"/>
                    </a:lnTo>
                    <a:cubicBezTo>
                      <a:pt x="869009" y="0"/>
                      <a:pt x="897966" y="28957"/>
                      <a:pt x="897966" y="64678"/>
                    </a:cubicBezTo>
                    <a:lnTo>
                      <a:pt x="897966" y="153648"/>
                    </a:lnTo>
                    <a:cubicBezTo>
                      <a:pt x="897966" y="189369"/>
                      <a:pt x="869009" y="218326"/>
                      <a:pt x="833288" y="218326"/>
                    </a:cubicBezTo>
                    <a:lnTo>
                      <a:pt x="64678" y="218326"/>
                    </a:lnTo>
                    <a:cubicBezTo>
                      <a:pt x="47524" y="218326"/>
                      <a:pt x="31073" y="211512"/>
                      <a:pt x="18944" y="199382"/>
                    </a:cubicBezTo>
                    <a:cubicBezTo>
                      <a:pt x="6814" y="187253"/>
                      <a:pt x="0" y="170802"/>
                      <a:pt x="0" y="153648"/>
                    </a:cubicBezTo>
                    <a:lnTo>
                      <a:pt x="0" y="64678"/>
                    </a:lnTo>
                    <a:cubicBezTo>
                      <a:pt x="0" y="28957"/>
                      <a:pt x="28957" y="0"/>
                      <a:pt x="646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897966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9567131" y="7476592"/>
              <a:ext cx="3205340" cy="776081"/>
              <a:chOff x="0" y="0"/>
              <a:chExt cx="901722" cy="218326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901722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901722" h="218326">
                    <a:moveTo>
                      <a:pt x="64409" y="0"/>
                    </a:moveTo>
                    <a:lnTo>
                      <a:pt x="837313" y="0"/>
                    </a:lnTo>
                    <a:cubicBezTo>
                      <a:pt x="854395" y="0"/>
                      <a:pt x="870778" y="6786"/>
                      <a:pt x="882857" y="18865"/>
                    </a:cubicBezTo>
                    <a:cubicBezTo>
                      <a:pt x="894936" y="30944"/>
                      <a:pt x="901722" y="47326"/>
                      <a:pt x="901722" y="64409"/>
                    </a:cubicBezTo>
                    <a:lnTo>
                      <a:pt x="901722" y="153917"/>
                    </a:lnTo>
                    <a:cubicBezTo>
                      <a:pt x="901722" y="171000"/>
                      <a:pt x="894936" y="187382"/>
                      <a:pt x="882857" y="199461"/>
                    </a:cubicBezTo>
                    <a:cubicBezTo>
                      <a:pt x="870778" y="211540"/>
                      <a:pt x="854395" y="218326"/>
                      <a:pt x="837313" y="218326"/>
                    </a:cubicBezTo>
                    <a:lnTo>
                      <a:pt x="64409" y="218326"/>
                    </a:lnTo>
                    <a:cubicBezTo>
                      <a:pt x="47326" y="218326"/>
                      <a:pt x="30944" y="211540"/>
                      <a:pt x="18865" y="199461"/>
                    </a:cubicBezTo>
                    <a:cubicBezTo>
                      <a:pt x="6786" y="187382"/>
                      <a:pt x="0" y="171000"/>
                      <a:pt x="0" y="153917"/>
                    </a:cubicBezTo>
                    <a:lnTo>
                      <a:pt x="0" y="64409"/>
                    </a:lnTo>
                    <a:cubicBezTo>
                      <a:pt x="0" y="47326"/>
                      <a:pt x="6786" y="30944"/>
                      <a:pt x="18865" y="18865"/>
                    </a:cubicBezTo>
                    <a:cubicBezTo>
                      <a:pt x="30944" y="6786"/>
                      <a:pt x="47326" y="0"/>
                      <a:pt x="6440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901722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sp>
          <p:nvSpPr>
            <p:cNvPr id="63" name="TextBox 63"/>
            <p:cNvSpPr txBox="1"/>
            <p:nvPr/>
          </p:nvSpPr>
          <p:spPr>
            <a:xfrm>
              <a:off x="798028" y="429594"/>
              <a:ext cx="4383752" cy="724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2"/>
                </a:lnSpc>
                <a:spcBef>
                  <a:spcPct val="0"/>
                </a:spcBef>
              </a:pPr>
              <a:r>
                <a:rPr lang="id-ID" sz="2194" b="1" noProof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TAHAP UTAMA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6841592" y="302748"/>
              <a:ext cx="5451080" cy="562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9"/>
                </a:lnSpc>
                <a:spcBef>
                  <a:spcPct val="0"/>
                </a:spcBef>
              </a:pPr>
              <a:r>
                <a:rPr lang="id-ID" sz="1727" b="1" noProof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WAKTU PELAKSANAAN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6610930" y="1396200"/>
              <a:ext cx="2319934" cy="562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9"/>
                </a:lnSpc>
                <a:spcBef>
                  <a:spcPct val="0"/>
                </a:spcBef>
              </a:pPr>
              <a:r>
                <a:rPr lang="id-ID" sz="1727" b="1" noProof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RENCANA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9706158" y="1451060"/>
              <a:ext cx="2927288" cy="468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9"/>
                </a:lnSpc>
                <a:spcBef>
                  <a:spcPct val="0"/>
                </a:spcBef>
              </a:pPr>
              <a:r>
                <a:rPr lang="id-ID" sz="1427" b="1" noProof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IMPLEMENTASI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678236" y="2412860"/>
              <a:ext cx="4503544" cy="467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6"/>
                </a:lnSpc>
                <a:spcBef>
                  <a:spcPct val="0"/>
                </a:spcBef>
              </a:pPr>
              <a:r>
                <a:rPr lang="id-ID" sz="1425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Membentuk Tim Efektif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257268" y="3353644"/>
              <a:ext cx="5345476" cy="785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3"/>
                </a:lnSpc>
                <a:spcBef>
                  <a:spcPct val="0"/>
                </a:spcBef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Membangun Komitmen atau Dukungan Stakeholder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557596" y="4530286"/>
              <a:ext cx="4864612" cy="785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3"/>
                </a:lnSpc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Penyusunan </a:t>
              </a:r>
            </a:p>
            <a:p>
              <a:pPr algn="ctr">
                <a:lnSpc>
                  <a:spcPts val="1623"/>
                </a:lnSpc>
                <a:spcBef>
                  <a:spcPct val="0"/>
                </a:spcBef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Standart Operasional Prosedur</a:t>
              </a: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767576" y="5787440"/>
              <a:ext cx="4324864" cy="1196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3"/>
                </a:lnSpc>
                <a:spcBef>
                  <a:spcPct val="0"/>
                </a:spcBef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Penambahan Fitur Pendaftaran TAT Online pada Aplikasi Simpel BNN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375758" y="7325096"/>
              <a:ext cx="5317986" cy="104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10"/>
                </a:lnSpc>
                <a:spcBef>
                  <a:spcPct val="0"/>
                </a:spcBef>
              </a:pPr>
              <a:r>
                <a:rPr lang="id-ID" sz="1007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Melaksanakan Perjanjian Kerja Sama dengan BNNP Jatim dan Lembaga Rehabilitasi Swasta</a:t>
              </a:r>
            </a:p>
          </p:txBody>
        </p:sp>
        <p:grpSp>
          <p:nvGrpSpPr>
            <p:cNvPr id="72" name="Group 72"/>
            <p:cNvGrpSpPr/>
            <p:nvPr/>
          </p:nvGrpSpPr>
          <p:grpSpPr>
            <a:xfrm>
              <a:off x="286062" y="8642096"/>
              <a:ext cx="5407680" cy="1215401"/>
              <a:chOff x="0" y="0"/>
              <a:chExt cx="1521280" cy="341915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1521280" cy="341915"/>
              </a:xfrm>
              <a:custGeom>
                <a:avLst/>
                <a:gdLst/>
                <a:ahLst/>
                <a:cxnLst/>
                <a:rect l="l" t="t" r="r" b="b"/>
                <a:pathLst>
                  <a:path w="1521280" h="341915">
                    <a:moveTo>
                      <a:pt x="38177" y="0"/>
                    </a:moveTo>
                    <a:lnTo>
                      <a:pt x="1483103" y="0"/>
                    </a:lnTo>
                    <a:cubicBezTo>
                      <a:pt x="1493228" y="0"/>
                      <a:pt x="1502939" y="4022"/>
                      <a:pt x="1510099" y="11182"/>
                    </a:cubicBezTo>
                    <a:cubicBezTo>
                      <a:pt x="1517258" y="18342"/>
                      <a:pt x="1521280" y="28052"/>
                      <a:pt x="1521280" y="38177"/>
                    </a:cubicBezTo>
                    <a:lnTo>
                      <a:pt x="1521280" y="303737"/>
                    </a:lnTo>
                    <a:cubicBezTo>
                      <a:pt x="1521280" y="313863"/>
                      <a:pt x="1517258" y="323573"/>
                      <a:pt x="1510099" y="330733"/>
                    </a:cubicBezTo>
                    <a:cubicBezTo>
                      <a:pt x="1502939" y="337892"/>
                      <a:pt x="1493228" y="341915"/>
                      <a:pt x="1483103" y="341915"/>
                    </a:cubicBezTo>
                    <a:lnTo>
                      <a:pt x="38177" y="341915"/>
                    </a:lnTo>
                    <a:cubicBezTo>
                      <a:pt x="28052" y="341915"/>
                      <a:pt x="18342" y="337892"/>
                      <a:pt x="11182" y="330733"/>
                    </a:cubicBezTo>
                    <a:cubicBezTo>
                      <a:pt x="4022" y="323573"/>
                      <a:pt x="0" y="313863"/>
                      <a:pt x="0" y="303737"/>
                    </a:cubicBezTo>
                    <a:lnTo>
                      <a:pt x="0" y="38177"/>
                    </a:lnTo>
                    <a:cubicBezTo>
                      <a:pt x="0" y="28052"/>
                      <a:pt x="4022" y="18342"/>
                      <a:pt x="11182" y="11182"/>
                    </a:cubicBezTo>
                    <a:cubicBezTo>
                      <a:pt x="18342" y="4022"/>
                      <a:pt x="28052" y="0"/>
                      <a:pt x="3817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74" name="TextBox 74"/>
              <p:cNvSpPr txBox="1"/>
              <p:nvPr/>
            </p:nvSpPr>
            <p:spPr>
              <a:xfrm>
                <a:off x="0" y="-28575"/>
                <a:ext cx="1521280" cy="37049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6174900" y="8855976"/>
              <a:ext cx="3191991" cy="776081"/>
              <a:chOff x="0" y="0"/>
              <a:chExt cx="897966" cy="218326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97966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897966" h="218326">
                    <a:moveTo>
                      <a:pt x="64678" y="0"/>
                    </a:moveTo>
                    <a:lnTo>
                      <a:pt x="833288" y="0"/>
                    </a:lnTo>
                    <a:cubicBezTo>
                      <a:pt x="869009" y="0"/>
                      <a:pt x="897966" y="28957"/>
                      <a:pt x="897966" y="64678"/>
                    </a:cubicBezTo>
                    <a:lnTo>
                      <a:pt x="897966" y="153648"/>
                    </a:lnTo>
                    <a:cubicBezTo>
                      <a:pt x="897966" y="189369"/>
                      <a:pt x="869009" y="218326"/>
                      <a:pt x="833288" y="218326"/>
                    </a:cubicBezTo>
                    <a:lnTo>
                      <a:pt x="64678" y="218326"/>
                    </a:lnTo>
                    <a:cubicBezTo>
                      <a:pt x="47524" y="218326"/>
                      <a:pt x="31073" y="211512"/>
                      <a:pt x="18944" y="199382"/>
                    </a:cubicBezTo>
                    <a:cubicBezTo>
                      <a:pt x="6814" y="187253"/>
                      <a:pt x="0" y="170802"/>
                      <a:pt x="0" y="153648"/>
                    </a:cubicBezTo>
                    <a:lnTo>
                      <a:pt x="0" y="64678"/>
                    </a:lnTo>
                    <a:cubicBezTo>
                      <a:pt x="0" y="28957"/>
                      <a:pt x="28957" y="0"/>
                      <a:pt x="646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77" name="TextBox 77"/>
              <p:cNvSpPr txBox="1"/>
              <p:nvPr/>
            </p:nvSpPr>
            <p:spPr>
              <a:xfrm>
                <a:off x="0" y="-28575"/>
                <a:ext cx="897966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>
              <a:off x="9580480" y="8855976"/>
              <a:ext cx="3191991" cy="776081"/>
              <a:chOff x="0" y="0"/>
              <a:chExt cx="897966" cy="218326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897966" cy="218326"/>
              </a:xfrm>
              <a:custGeom>
                <a:avLst/>
                <a:gdLst/>
                <a:ahLst/>
                <a:cxnLst/>
                <a:rect l="l" t="t" r="r" b="b"/>
                <a:pathLst>
                  <a:path w="897966" h="218326">
                    <a:moveTo>
                      <a:pt x="64678" y="0"/>
                    </a:moveTo>
                    <a:lnTo>
                      <a:pt x="833288" y="0"/>
                    </a:lnTo>
                    <a:cubicBezTo>
                      <a:pt x="869009" y="0"/>
                      <a:pt x="897966" y="28957"/>
                      <a:pt x="897966" y="64678"/>
                    </a:cubicBezTo>
                    <a:lnTo>
                      <a:pt x="897966" y="153648"/>
                    </a:lnTo>
                    <a:cubicBezTo>
                      <a:pt x="897966" y="189369"/>
                      <a:pt x="869009" y="218326"/>
                      <a:pt x="833288" y="218326"/>
                    </a:cubicBezTo>
                    <a:lnTo>
                      <a:pt x="64678" y="218326"/>
                    </a:lnTo>
                    <a:cubicBezTo>
                      <a:pt x="47524" y="218326"/>
                      <a:pt x="31073" y="211512"/>
                      <a:pt x="18944" y="199382"/>
                    </a:cubicBezTo>
                    <a:cubicBezTo>
                      <a:pt x="6814" y="187253"/>
                      <a:pt x="0" y="170802"/>
                      <a:pt x="0" y="153648"/>
                    </a:cubicBezTo>
                    <a:lnTo>
                      <a:pt x="0" y="64678"/>
                    </a:lnTo>
                    <a:cubicBezTo>
                      <a:pt x="0" y="28957"/>
                      <a:pt x="28957" y="0"/>
                      <a:pt x="646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80" name="TextBox 80"/>
              <p:cNvSpPr txBox="1"/>
              <p:nvPr/>
            </p:nvSpPr>
            <p:spPr>
              <a:xfrm>
                <a:off x="0" y="-28575"/>
                <a:ext cx="897966" cy="2469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sp>
          <p:nvSpPr>
            <p:cNvPr id="81" name="TextBox 81"/>
            <p:cNvSpPr txBox="1"/>
            <p:nvPr/>
          </p:nvSpPr>
          <p:spPr>
            <a:xfrm>
              <a:off x="330910" y="8934196"/>
              <a:ext cx="5317986" cy="687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10"/>
                </a:lnSpc>
                <a:spcBef>
                  <a:spcPct val="0"/>
                </a:spcBef>
              </a:pPr>
              <a:r>
                <a:rPr lang="id-ID" sz="1007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Melaksanakan Kegiatan Sosialisasi Proyek Perubahan</a:t>
              </a:r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6155620" y="2412860"/>
              <a:ext cx="3230552" cy="375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3"/>
                </a:lnSpc>
                <a:spcBef>
                  <a:spcPct val="0"/>
                </a:spcBef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23-25 Sept 2024</a:t>
              </a:r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9580480" y="2412860"/>
              <a:ext cx="3230552" cy="375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3"/>
                </a:lnSpc>
                <a:spcBef>
                  <a:spcPct val="0"/>
                </a:spcBef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23-25 Sept 2024</a:t>
              </a:r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6155620" y="3526832"/>
              <a:ext cx="3230552" cy="375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3"/>
                </a:lnSpc>
                <a:spcBef>
                  <a:spcPct val="0"/>
                </a:spcBef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26 Sept-Nov 2024</a:t>
              </a:r>
            </a:p>
          </p:txBody>
        </p:sp>
        <p:sp>
          <p:nvSpPr>
            <p:cNvPr id="85" name="TextBox 85"/>
            <p:cNvSpPr txBox="1"/>
            <p:nvPr/>
          </p:nvSpPr>
          <p:spPr>
            <a:xfrm>
              <a:off x="9820382" y="3419156"/>
              <a:ext cx="2750752" cy="685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1"/>
                </a:lnSpc>
                <a:spcBef>
                  <a:spcPct val="0"/>
                </a:spcBef>
              </a:pPr>
              <a:r>
                <a:rPr lang="id-ID" sz="987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26 Sept-24 Okt - 1 Nov 2024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6136340" y="6139524"/>
              <a:ext cx="3230552" cy="375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3"/>
                </a:lnSpc>
                <a:spcBef>
                  <a:spcPct val="0"/>
                </a:spcBef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7-9 Okt 2024</a:t>
              </a: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9580480" y="4769338"/>
              <a:ext cx="3230552" cy="375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3"/>
                </a:lnSpc>
                <a:spcBef>
                  <a:spcPct val="0"/>
                </a:spcBef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2-16 Okt 2024</a:t>
              </a:r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6155620" y="4733486"/>
              <a:ext cx="3230552" cy="375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3"/>
                </a:lnSpc>
                <a:spcBef>
                  <a:spcPct val="0"/>
                </a:spcBef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2-16 Okt 2024</a:t>
              </a:r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9580480" y="6139524"/>
              <a:ext cx="3230552" cy="375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3"/>
                </a:lnSpc>
                <a:spcBef>
                  <a:spcPct val="0"/>
                </a:spcBef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7-9 Okt 2024</a:t>
              </a: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6155620" y="7636704"/>
              <a:ext cx="3230552" cy="375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3"/>
                </a:lnSpc>
                <a:spcBef>
                  <a:spcPct val="0"/>
                </a:spcBef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25 Nov 2024</a:t>
              </a:r>
            </a:p>
          </p:txBody>
        </p:sp>
        <p:sp>
          <p:nvSpPr>
            <p:cNvPr id="91" name="TextBox 91"/>
            <p:cNvSpPr txBox="1"/>
            <p:nvPr/>
          </p:nvSpPr>
          <p:spPr>
            <a:xfrm>
              <a:off x="9541920" y="7652776"/>
              <a:ext cx="3230552" cy="375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3"/>
                </a:lnSpc>
                <a:spcBef>
                  <a:spcPct val="0"/>
                </a:spcBef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28 Nov 2024</a:t>
              </a:r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6639808" y="9037940"/>
              <a:ext cx="2262178" cy="375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3"/>
                </a:lnSpc>
                <a:spcBef>
                  <a:spcPct val="0"/>
                </a:spcBef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11-30 Nov </a:t>
              </a:r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10064668" y="9040074"/>
              <a:ext cx="2262178" cy="375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23"/>
                </a:lnSpc>
                <a:spcBef>
                  <a:spcPct val="0"/>
                </a:spcBef>
              </a:pPr>
              <a:r>
                <a:rPr lang="id-ID" sz="1159" b="1" noProof="1">
                  <a:solidFill>
                    <a:srgbClr val="FBF9F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11-30 Nov </a:t>
              </a:r>
            </a:p>
          </p:txBody>
        </p:sp>
      </p:grpSp>
      <p:sp>
        <p:nvSpPr>
          <p:cNvPr id="94" name="Freeform 94"/>
          <p:cNvSpPr/>
          <p:nvPr/>
        </p:nvSpPr>
        <p:spPr>
          <a:xfrm>
            <a:off x="7975780" y="2996174"/>
            <a:ext cx="2283601" cy="2289325"/>
          </a:xfrm>
          <a:custGeom>
            <a:avLst/>
            <a:gdLst/>
            <a:ahLst/>
            <a:cxnLst/>
            <a:rect l="l" t="t" r="r" b="b"/>
            <a:pathLst>
              <a:path w="3425402" h="3433987">
                <a:moveTo>
                  <a:pt x="0" y="0"/>
                </a:moveTo>
                <a:lnTo>
                  <a:pt x="3425402" y="0"/>
                </a:lnTo>
                <a:lnTo>
                  <a:pt x="3425402" y="3433987"/>
                </a:lnTo>
                <a:lnTo>
                  <a:pt x="0" y="34339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95" name="TextBox 95"/>
          <p:cNvSpPr txBox="1"/>
          <p:nvPr/>
        </p:nvSpPr>
        <p:spPr>
          <a:xfrm>
            <a:off x="7122787" y="1183770"/>
            <a:ext cx="4748271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5"/>
              </a:lnSpc>
            </a:pPr>
            <a:r>
              <a:rPr lang="id-ID" sz="3193" b="1" spc="20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Rencana Pelaksanaan </a:t>
            </a:r>
          </a:p>
          <a:p>
            <a:pPr algn="just">
              <a:lnSpc>
                <a:spcPts val="3225"/>
              </a:lnSpc>
            </a:pPr>
            <a:r>
              <a:rPr lang="id-ID" sz="3193" b="1" spc="20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dan Implementasi</a:t>
            </a:r>
          </a:p>
        </p:txBody>
      </p:sp>
      <p:grpSp>
        <p:nvGrpSpPr>
          <p:cNvPr id="96" name="Group 96"/>
          <p:cNvGrpSpPr/>
          <p:nvPr/>
        </p:nvGrpSpPr>
        <p:grpSpPr>
          <a:xfrm>
            <a:off x="9603619" y="6543987"/>
            <a:ext cx="930091" cy="930091"/>
            <a:chOff x="0" y="0"/>
            <a:chExt cx="812800" cy="812800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98" name="TextBox 9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9603618" y="6543986"/>
            <a:ext cx="213041" cy="213041"/>
            <a:chOff x="0" y="0"/>
            <a:chExt cx="812800" cy="812800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0686926" y="1555364"/>
            <a:ext cx="213041" cy="213041"/>
            <a:chOff x="0" y="0"/>
            <a:chExt cx="812800" cy="812800"/>
          </a:xfrm>
        </p:grpSpPr>
        <p:sp>
          <p:nvSpPr>
            <p:cNvPr id="103" name="Freeform 10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1887260" y="6172200"/>
            <a:ext cx="478307" cy="478307"/>
            <a:chOff x="0" y="0"/>
            <a:chExt cx="812800" cy="812800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07" name="TextBox 10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08" name="Group 108"/>
          <p:cNvGrpSpPr/>
          <p:nvPr/>
        </p:nvGrpSpPr>
        <p:grpSpPr>
          <a:xfrm>
            <a:off x="2196981" y="6273800"/>
            <a:ext cx="270186" cy="270186"/>
            <a:chOff x="0" y="0"/>
            <a:chExt cx="812800" cy="812800"/>
          </a:xfrm>
        </p:grpSpPr>
        <p:sp>
          <p:nvSpPr>
            <p:cNvPr id="109" name="Freeform 10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11" name="Group 111"/>
          <p:cNvGrpSpPr/>
          <p:nvPr/>
        </p:nvGrpSpPr>
        <p:grpSpPr>
          <a:xfrm>
            <a:off x="-137553" y="-411677"/>
            <a:ext cx="1097477" cy="1097477"/>
            <a:chOff x="0" y="0"/>
            <a:chExt cx="812800" cy="812800"/>
          </a:xfrm>
        </p:grpSpPr>
        <p:sp>
          <p:nvSpPr>
            <p:cNvPr id="112" name="Freeform 1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3" name="TextBox 1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62302" y="467010"/>
            <a:ext cx="5573973" cy="1341186"/>
            <a:chOff x="0" y="0"/>
            <a:chExt cx="1943490" cy="4676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3490" cy="467634"/>
            </a:xfrm>
            <a:custGeom>
              <a:avLst/>
              <a:gdLst/>
              <a:ahLst/>
              <a:cxnLst/>
              <a:rect l="l" t="t" r="r" b="b"/>
              <a:pathLst>
                <a:path w="1943490" h="467634">
                  <a:moveTo>
                    <a:pt x="18519" y="0"/>
                  </a:moveTo>
                  <a:lnTo>
                    <a:pt x="1924971" y="0"/>
                  </a:lnTo>
                  <a:cubicBezTo>
                    <a:pt x="1935199" y="0"/>
                    <a:pt x="1943490" y="8291"/>
                    <a:pt x="1943490" y="18519"/>
                  </a:cubicBezTo>
                  <a:lnTo>
                    <a:pt x="1943490" y="449115"/>
                  </a:lnTo>
                  <a:cubicBezTo>
                    <a:pt x="1943490" y="454027"/>
                    <a:pt x="1941539" y="458737"/>
                    <a:pt x="1938066" y="462210"/>
                  </a:cubicBezTo>
                  <a:cubicBezTo>
                    <a:pt x="1934593" y="465683"/>
                    <a:pt x="1929883" y="467634"/>
                    <a:pt x="1924971" y="467634"/>
                  </a:cubicBezTo>
                  <a:lnTo>
                    <a:pt x="18519" y="467634"/>
                  </a:lnTo>
                  <a:cubicBezTo>
                    <a:pt x="8291" y="467634"/>
                    <a:pt x="0" y="459343"/>
                    <a:pt x="0" y="449115"/>
                  </a:cubicBezTo>
                  <a:lnTo>
                    <a:pt x="0" y="18519"/>
                  </a:lnTo>
                  <a:cubicBezTo>
                    <a:pt x="0" y="8291"/>
                    <a:pt x="8291" y="0"/>
                    <a:pt x="185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9434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2725" y="467010"/>
            <a:ext cx="1320121" cy="1341186"/>
            <a:chOff x="0" y="0"/>
            <a:chExt cx="460290" cy="4676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78194" y="0"/>
                  </a:moveTo>
                  <a:lnTo>
                    <a:pt x="382096" y="0"/>
                  </a:lnTo>
                  <a:cubicBezTo>
                    <a:pt x="402834" y="0"/>
                    <a:pt x="422723" y="8238"/>
                    <a:pt x="437387" y="22902"/>
                  </a:cubicBezTo>
                  <a:cubicBezTo>
                    <a:pt x="452052" y="37567"/>
                    <a:pt x="460290" y="57456"/>
                    <a:pt x="460290" y="78194"/>
                  </a:cubicBezTo>
                  <a:lnTo>
                    <a:pt x="460290" y="389440"/>
                  </a:lnTo>
                  <a:cubicBezTo>
                    <a:pt x="460290" y="410179"/>
                    <a:pt x="452052" y="430068"/>
                    <a:pt x="437387" y="444732"/>
                  </a:cubicBezTo>
                  <a:cubicBezTo>
                    <a:pt x="422723" y="459396"/>
                    <a:pt x="402834" y="467634"/>
                    <a:pt x="382096" y="467634"/>
                  </a:cubicBezTo>
                  <a:lnTo>
                    <a:pt x="78194" y="467634"/>
                  </a:lnTo>
                  <a:cubicBezTo>
                    <a:pt x="57456" y="467634"/>
                    <a:pt x="37567" y="459396"/>
                    <a:pt x="22902" y="444732"/>
                  </a:cubicBezTo>
                  <a:cubicBezTo>
                    <a:pt x="8238" y="430068"/>
                    <a:pt x="0" y="410179"/>
                    <a:pt x="0" y="389440"/>
                  </a:cubicBezTo>
                  <a:lnTo>
                    <a:pt x="0" y="78194"/>
                  </a:lnTo>
                  <a:cubicBezTo>
                    <a:pt x="0" y="57456"/>
                    <a:pt x="8238" y="37567"/>
                    <a:pt x="22902" y="22902"/>
                  </a:cubicBezTo>
                  <a:cubicBezTo>
                    <a:pt x="37567" y="8238"/>
                    <a:pt x="57456" y="0"/>
                    <a:pt x="781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8" name="Freeform 8"/>
          <p:cNvSpPr/>
          <p:nvPr/>
        </p:nvSpPr>
        <p:spPr>
          <a:xfrm>
            <a:off x="975596" y="783729"/>
            <a:ext cx="1074379" cy="707747"/>
          </a:xfrm>
          <a:custGeom>
            <a:avLst/>
            <a:gdLst/>
            <a:ahLst/>
            <a:cxnLst/>
            <a:rect l="l" t="t" r="r" b="b"/>
            <a:pathLst>
              <a:path w="1611568" h="1061620">
                <a:moveTo>
                  <a:pt x="0" y="0"/>
                </a:moveTo>
                <a:lnTo>
                  <a:pt x="1611568" y="0"/>
                </a:lnTo>
                <a:lnTo>
                  <a:pt x="1611568" y="1061620"/>
                </a:lnTo>
                <a:lnTo>
                  <a:pt x="0" y="1061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9" name="TextBox 9"/>
          <p:cNvSpPr txBox="1"/>
          <p:nvPr/>
        </p:nvSpPr>
        <p:spPr>
          <a:xfrm>
            <a:off x="2533056" y="591639"/>
            <a:ext cx="5967919" cy="106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Rapat Pembentukkan</a:t>
            </a:r>
          </a:p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 Efektif</a:t>
            </a:r>
          </a:p>
        </p:txBody>
      </p:sp>
      <p:sp>
        <p:nvSpPr>
          <p:cNvPr id="10" name="Freeform 10"/>
          <p:cNvSpPr/>
          <p:nvPr/>
        </p:nvSpPr>
        <p:spPr>
          <a:xfrm>
            <a:off x="826334" y="2069706"/>
            <a:ext cx="5970542" cy="3694013"/>
          </a:xfrm>
          <a:custGeom>
            <a:avLst/>
            <a:gdLst/>
            <a:ahLst/>
            <a:cxnLst/>
            <a:rect l="l" t="t" r="r" b="b"/>
            <a:pathLst>
              <a:path w="10041940" h="5664684">
                <a:moveTo>
                  <a:pt x="0" y="0"/>
                </a:moveTo>
                <a:lnTo>
                  <a:pt x="10041940" y="0"/>
                </a:lnTo>
                <a:lnTo>
                  <a:pt x="10041940" y="5664684"/>
                </a:lnTo>
                <a:lnTo>
                  <a:pt x="0" y="5664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1" name="Freeform 11"/>
          <p:cNvSpPr/>
          <p:nvPr/>
        </p:nvSpPr>
        <p:spPr>
          <a:xfrm>
            <a:off x="7925732" y="1702795"/>
            <a:ext cx="2859480" cy="2418484"/>
          </a:xfrm>
          <a:custGeom>
            <a:avLst/>
            <a:gdLst/>
            <a:ahLst/>
            <a:cxnLst/>
            <a:rect l="l" t="t" r="r" b="b"/>
            <a:pathLst>
              <a:path w="3988495" h="3627726">
                <a:moveTo>
                  <a:pt x="0" y="0"/>
                </a:moveTo>
                <a:lnTo>
                  <a:pt x="3988495" y="0"/>
                </a:lnTo>
                <a:lnTo>
                  <a:pt x="3988495" y="3627727"/>
                </a:lnTo>
                <a:lnTo>
                  <a:pt x="0" y="36277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2" name="Freeform 12"/>
          <p:cNvSpPr/>
          <p:nvPr/>
        </p:nvSpPr>
        <p:spPr>
          <a:xfrm>
            <a:off x="7925733" y="4138486"/>
            <a:ext cx="2853367" cy="2589221"/>
          </a:xfrm>
          <a:custGeom>
            <a:avLst/>
            <a:gdLst/>
            <a:ahLst/>
            <a:cxnLst/>
            <a:rect l="l" t="t" r="r" b="b"/>
            <a:pathLst>
              <a:path w="4954375" h="3883832">
                <a:moveTo>
                  <a:pt x="0" y="0"/>
                </a:moveTo>
                <a:lnTo>
                  <a:pt x="4954375" y="0"/>
                </a:lnTo>
                <a:lnTo>
                  <a:pt x="4954375" y="3883832"/>
                </a:lnTo>
                <a:lnTo>
                  <a:pt x="0" y="3883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grpSp>
        <p:nvGrpSpPr>
          <p:cNvPr id="13" name="Group 13"/>
          <p:cNvGrpSpPr/>
          <p:nvPr/>
        </p:nvGrpSpPr>
        <p:grpSpPr>
          <a:xfrm>
            <a:off x="-244752" y="6430448"/>
            <a:ext cx="1097477" cy="109747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71223" y="6453627"/>
            <a:ext cx="281502" cy="28150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654545" y="2647692"/>
            <a:ext cx="127000" cy="12700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33812" y="-473333"/>
            <a:ext cx="679708" cy="67970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654787" y="2341756"/>
            <a:ext cx="127000" cy="12700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837103" y="6671629"/>
            <a:ext cx="436563" cy="43656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62302" y="467010"/>
            <a:ext cx="5573973" cy="1341186"/>
            <a:chOff x="0" y="0"/>
            <a:chExt cx="1943490" cy="4676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3490" cy="467634"/>
            </a:xfrm>
            <a:custGeom>
              <a:avLst/>
              <a:gdLst/>
              <a:ahLst/>
              <a:cxnLst/>
              <a:rect l="l" t="t" r="r" b="b"/>
              <a:pathLst>
                <a:path w="1943490" h="467634">
                  <a:moveTo>
                    <a:pt x="18519" y="0"/>
                  </a:moveTo>
                  <a:lnTo>
                    <a:pt x="1924971" y="0"/>
                  </a:lnTo>
                  <a:cubicBezTo>
                    <a:pt x="1935199" y="0"/>
                    <a:pt x="1943490" y="8291"/>
                    <a:pt x="1943490" y="18519"/>
                  </a:cubicBezTo>
                  <a:lnTo>
                    <a:pt x="1943490" y="449115"/>
                  </a:lnTo>
                  <a:cubicBezTo>
                    <a:pt x="1943490" y="454027"/>
                    <a:pt x="1941539" y="458737"/>
                    <a:pt x="1938066" y="462210"/>
                  </a:cubicBezTo>
                  <a:cubicBezTo>
                    <a:pt x="1934593" y="465683"/>
                    <a:pt x="1929883" y="467634"/>
                    <a:pt x="1924971" y="467634"/>
                  </a:cubicBezTo>
                  <a:lnTo>
                    <a:pt x="18519" y="467634"/>
                  </a:lnTo>
                  <a:cubicBezTo>
                    <a:pt x="8291" y="467634"/>
                    <a:pt x="0" y="459343"/>
                    <a:pt x="0" y="449115"/>
                  </a:cubicBezTo>
                  <a:lnTo>
                    <a:pt x="0" y="18519"/>
                  </a:lnTo>
                  <a:cubicBezTo>
                    <a:pt x="0" y="8291"/>
                    <a:pt x="8291" y="0"/>
                    <a:pt x="185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9434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2725" y="467010"/>
            <a:ext cx="1320121" cy="1341186"/>
            <a:chOff x="0" y="0"/>
            <a:chExt cx="460290" cy="4676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78194" y="0"/>
                  </a:moveTo>
                  <a:lnTo>
                    <a:pt x="382096" y="0"/>
                  </a:lnTo>
                  <a:cubicBezTo>
                    <a:pt x="402834" y="0"/>
                    <a:pt x="422723" y="8238"/>
                    <a:pt x="437387" y="22902"/>
                  </a:cubicBezTo>
                  <a:cubicBezTo>
                    <a:pt x="452052" y="37567"/>
                    <a:pt x="460290" y="57456"/>
                    <a:pt x="460290" y="78194"/>
                  </a:cubicBezTo>
                  <a:lnTo>
                    <a:pt x="460290" y="389440"/>
                  </a:lnTo>
                  <a:cubicBezTo>
                    <a:pt x="460290" y="410179"/>
                    <a:pt x="452052" y="430068"/>
                    <a:pt x="437387" y="444732"/>
                  </a:cubicBezTo>
                  <a:cubicBezTo>
                    <a:pt x="422723" y="459396"/>
                    <a:pt x="402834" y="467634"/>
                    <a:pt x="382096" y="467634"/>
                  </a:cubicBezTo>
                  <a:lnTo>
                    <a:pt x="78194" y="467634"/>
                  </a:lnTo>
                  <a:cubicBezTo>
                    <a:pt x="57456" y="467634"/>
                    <a:pt x="37567" y="459396"/>
                    <a:pt x="22902" y="444732"/>
                  </a:cubicBezTo>
                  <a:cubicBezTo>
                    <a:pt x="8238" y="430068"/>
                    <a:pt x="0" y="410179"/>
                    <a:pt x="0" y="389440"/>
                  </a:cubicBezTo>
                  <a:lnTo>
                    <a:pt x="0" y="78194"/>
                  </a:lnTo>
                  <a:cubicBezTo>
                    <a:pt x="0" y="57456"/>
                    <a:pt x="8238" y="37567"/>
                    <a:pt x="22902" y="22902"/>
                  </a:cubicBezTo>
                  <a:cubicBezTo>
                    <a:pt x="37567" y="8238"/>
                    <a:pt x="57456" y="0"/>
                    <a:pt x="781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8" name="Freeform 8"/>
          <p:cNvSpPr/>
          <p:nvPr/>
        </p:nvSpPr>
        <p:spPr>
          <a:xfrm>
            <a:off x="975596" y="783729"/>
            <a:ext cx="1074379" cy="707747"/>
          </a:xfrm>
          <a:custGeom>
            <a:avLst/>
            <a:gdLst/>
            <a:ahLst/>
            <a:cxnLst/>
            <a:rect l="l" t="t" r="r" b="b"/>
            <a:pathLst>
              <a:path w="1611568" h="1061620">
                <a:moveTo>
                  <a:pt x="0" y="0"/>
                </a:moveTo>
                <a:lnTo>
                  <a:pt x="1611568" y="0"/>
                </a:lnTo>
                <a:lnTo>
                  <a:pt x="1611568" y="1061620"/>
                </a:lnTo>
                <a:lnTo>
                  <a:pt x="0" y="1061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9" name="Freeform 9"/>
          <p:cNvSpPr/>
          <p:nvPr/>
        </p:nvSpPr>
        <p:spPr>
          <a:xfrm>
            <a:off x="852725" y="2142944"/>
            <a:ext cx="6673876" cy="3841359"/>
          </a:xfrm>
          <a:custGeom>
            <a:avLst/>
            <a:gdLst/>
            <a:ahLst/>
            <a:cxnLst/>
            <a:rect l="l" t="t" r="r" b="b"/>
            <a:pathLst>
              <a:path w="10010814" h="5762038">
                <a:moveTo>
                  <a:pt x="0" y="0"/>
                </a:moveTo>
                <a:lnTo>
                  <a:pt x="10010814" y="0"/>
                </a:lnTo>
                <a:lnTo>
                  <a:pt x="10010814" y="5762038"/>
                </a:lnTo>
                <a:lnTo>
                  <a:pt x="0" y="5762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0" name="Freeform 10"/>
          <p:cNvSpPr/>
          <p:nvPr/>
        </p:nvSpPr>
        <p:spPr>
          <a:xfrm>
            <a:off x="8410195" y="1677215"/>
            <a:ext cx="3012675" cy="2386408"/>
          </a:xfrm>
          <a:custGeom>
            <a:avLst/>
            <a:gdLst/>
            <a:ahLst/>
            <a:cxnLst/>
            <a:rect l="l" t="t" r="r" b="b"/>
            <a:pathLst>
              <a:path w="4519013" h="3579612">
                <a:moveTo>
                  <a:pt x="0" y="0"/>
                </a:moveTo>
                <a:lnTo>
                  <a:pt x="4519013" y="0"/>
                </a:lnTo>
                <a:lnTo>
                  <a:pt x="4519013" y="3579612"/>
                </a:lnTo>
                <a:lnTo>
                  <a:pt x="0" y="35796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1" name="Freeform 11"/>
          <p:cNvSpPr/>
          <p:nvPr/>
        </p:nvSpPr>
        <p:spPr>
          <a:xfrm>
            <a:off x="8410195" y="4251521"/>
            <a:ext cx="3012675" cy="2056794"/>
          </a:xfrm>
          <a:custGeom>
            <a:avLst/>
            <a:gdLst/>
            <a:ahLst/>
            <a:cxnLst/>
            <a:rect l="l" t="t" r="r" b="b"/>
            <a:pathLst>
              <a:path w="4519013" h="3085191">
                <a:moveTo>
                  <a:pt x="0" y="0"/>
                </a:moveTo>
                <a:lnTo>
                  <a:pt x="4519013" y="0"/>
                </a:lnTo>
                <a:lnTo>
                  <a:pt x="4519013" y="3085190"/>
                </a:lnTo>
                <a:lnTo>
                  <a:pt x="0" y="30851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2" name="TextBox 12"/>
          <p:cNvSpPr txBox="1"/>
          <p:nvPr/>
        </p:nvSpPr>
        <p:spPr>
          <a:xfrm>
            <a:off x="2533056" y="591639"/>
            <a:ext cx="5967919" cy="106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Rapat Pembentukkan</a:t>
            </a:r>
          </a:p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 Efektif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8933812" y="-473333"/>
            <a:ext cx="679708" cy="67970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003662" y="117475"/>
            <a:ext cx="127000" cy="1270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43850" y="6498814"/>
            <a:ext cx="1099912" cy="109991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974100" y="6313984"/>
            <a:ext cx="369662" cy="36966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957559" y="1958113"/>
            <a:ext cx="184831" cy="18483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5785" y="4504463"/>
            <a:ext cx="184831" cy="18483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773862" y="6638353"/>
            <a:ext cx="367393" cy="367393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7160" y="2000250"/>
            <a:ext cx="4004229" cy="2371437"/>
          </a:xfrm>
          <a:custGeom>
            <a:avLst/>
            <a:gdLst/>
            <a:ahLst/>
            <a:cxnLst/>
            <a:rect l="l" t="t" r="r" b="b"/>
            <a:pathLst>
              <a:path w="6006344" h="3557155">
                <a:moveTo>
                  <a:pt x="0" y="0"/>
                </a:moveTo>
                <a:lnTo>
                  <a:pt x="6006345" y="0"/>
                </a:lnTo>
                <a:lnTo>
                  <a:pt x="6006345" y="3557155"/>
                </a:lnTo>
                <a:lnTo>
                  <a:pt x="0" y="35571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36" t="-12888" r="-7289" b="-13434"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3" name="Freeform 3"/>
          <p:cNvSpPr/>
          <p:nvPr/>
        </p:nvSpPr>
        <p:spPr>
          <a:xfrm>
            <a:off x="957160" y="4562187"/>
            <a:ext cx="4004229" cy="2150419"/>
          </a:xfrm>
          <a:custGeom>
            <a:avLst/>
            <a:gdLst/>
            <a:ahLst/>
            <a:cxnLst/>
            <a:rect l="l" t="t" r="r" b="b"/>
            <a:pathLst>
              <a:path w="6006344" h="3225629">
                <a:moveTo>
                  <a:pt x="0" y="0"/>
                </a:moveTo>
                <a:lnTo>
                  <a:pt x="6006345" y="0"/>
                </a:lnTo>
                <a:lnTo>
                  <a:pt x="6006345" y="3225630"/>
                </a:lnTo>
                <a:lnTo>
                  <a:pt x="0" y="3225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59" t="-14119" r="-9019" b="-17568"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4" name="Freeform 4"/>
          <p:cNvSpPr/>
          <p:nvPr/>
        </p:nvSpPr>
        <p:spPr>
          <a:xfrm>
            <a:off x="5314922" y="2917253"/>
            <a:ext cx="2832520" cy="2908869"/>
          </a:xfrm>
          <a:custGeom>
            <a:avLst/>
            <a:gdLst/>
            <a:ahLst/>
            <a:cxnLst/>
            <a:rect l="l" t="t" r="r" b="b"/>
            <a:pathLst>
              <a:path w="4248780" h="4363303">
                <a:moveTo>
                  <a:pt x="0" y="0"/>
                </a:moveTo>
                <a:lnTo>
                  <a:pt x="4248780" y="0"/>
                </a:lnTo>
                <a:lnTo>
                  <a:pt x="4248780" y="4363303"/>
                </a:lnTo>
                <a:lnTo>
                  <a:pt x="0" y="43633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5" name="Freeform 5"/>
          <p:cNvSpPr/>
          <p:nvPr/>
        </p:nvSpPr>
        <p:spPr>
          <a:xfrm>
            <a:off x="8389850" y="2902573"/>
            <a:ext cx="2954154" cy="2938229"/>
          </a:xfrm>
          <a:custGeom>
            <a:avLst/>
            <a:gdLst/>
            <a:ahLst/>
            <a:cxnLst/>
            <a:rect l="l" t="t" r="r" b="b"/>
            <a:pathLst>
              <a:path w="4431231" h="4407343">
                <a:moveTo>
                  <a:pt x="0" y="0"/>
                </a:moveTo>
                <a:lnTo>
                  <a:pt x="4431231" y="0"/>
                </a:lnTo>
                <a:lnTo>
                  <a:pt x="4431231" y="4407343"/>
                </a:lnTo>
                <a:lnTo>
                  <a:pt x="0" y="44073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grpSp>
        <p:nvGrpSpPr>
          <p:cNvPr id="6" name="Group 6"/>
          <p:cNvGrpSpPr/>
          <p:nvPr/>
        </p:nvGrpSpPr>
        <p:grpSpPr>
          <a:xfrm>
            <a:off x="3247596" y="468564"/>
            <a:ext cx="7106385" cy="1341186"/>
            <a:chOff x="0" y="0"/>
            <a:chExt cx="2477800" cy="4676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77800" cy="467634"/>
            </a:xfrm>
            <a:custGeom>
              <a:avLst/>
              <a:gdLst/>
              <a:ahLst/>
              <a:cxnLst/>
              <a:rect l="l" t="t" r="r" b="b"/>
              <a:pathLst>
                <a:path w="2477800" h="467634">
                  <a:moveTo>
                    <a:pt x="14526" y="0"/>
                  </a:moveTo>
                  <a:lnTo>
                    <a:pt x="2463274" y="0"/>
                  </a:lnTo>
                  <a:cubicBezTo>
                    <a:pt x="2471296" y="0"/>
                    <a:pt x="2477800" y="6503"/>
                    <a:pt x="2477800" y="14526"/>
                  </a:cubicBezTo>
                  <a:lnTo>
                    <a:pt x="2477800" y="453109"/>
                  </a:lnTo>
                  <a:cubicBezTo>
                    <a:pt x="2477800" y="461131"/>
                    <a:pt x="2471296" y="467634"/>
                    <a:pt x="2463274" y="467634"/>
                  </a:cubicBezTo>
                  <a:lnTo>
                    <a:pt x="14526" y="467634"/>
                  </a:lnTo>
                  <a:cubicBezTo>
                    <a:pt x="6503" y="467634"/>
                    <a:pt x="0" y="461131"/>
                    <a:pt x="0" y="453109"/>
                  </a:cubicBezTo>
                  <a:lnTo>
                    <a:pt x="0" y="14526"/>
                  </a:lnTo>
                  <a:cubicBezTo>
                    <a:pt x="0" y="6503"/>
                    <a:pt x="6503" y="0"/>
                    <a:pt x="145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47780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38018" y="468564"/>
            <a:ext cx="1320121" cy="1341186"/>
            <a:chOff x="0" y="0"/>
            <a:chExt cx="460290" cy="4676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78194" y="0"/>
                  </a:moveTo>
                  <a:lnTo>
                    <a:pt x="382096" y="0"/>
                  </a:lnTo>
                  <a:cubicBezTo>
                    <a:pt x="402834" y="0"/>
                    <a:pt x="422723" y="8238"/>
                    <a:pt x="437387" y="22902"/>
                  </a:cubicBezTo>
                  <a:cubicBezTo>
                    <a:pt x="452052" y="37567"/>
                    <a:pt x="460290" y="57456"/>
                    <a:pt x="460290" y="78194"/>
                  </a:cubicBezTo>
                  <a:lnTo>
                    <a:pt x="460290" y="389440"/>
                  </a:lnTo>
                  <a:cubicBezTo>
                    <a:pt x="460290" y="410179"/>
                    <a:pt x="452052" y="430068"/>
                    <a:pt x="437387" y="444732"/>
                  </a:cubicBezTo>
                  <a:cubicBezTo>
                    <a:pt x="422723" y="459396"/>
                    <a:pt x="402834" y="467634"/>
                    <a:pt x="382096" y="467634"/>
                  </a:cubicBezTo>
                  <a:lnTo>
                    <a:pt x="78194" y="467634"/>
                  </a:lnTo>
                  <a:cubicBezTo>
                    <a:pt x="57456" y="467634"/>
                    <a:pt x="37567" y="459396"/>
                    <a:pt x="22902" y="444732"/>
                  </a:cubicBezTo>
                  <a:cubicBezTo>
                    <a:pt x="8238" y="430068"/>
                    <a:pt x="0" y="410179"/>
                    <a:pt x="0" y="389440"/>
                  </a:cubicBezTo>
                  <a:lnTo>
                    <a:pt x="0" y="78194"/>
                  </a:lnTo>
                  <a:cubicBezTo>
                    <a:pt x="0" y="57456"/>
                    <a:pt x="8238" y="37567"/>
                    <a:pt x="22902" y="22902"/>
                  </a:cubicBezTo>
                  <a:cubicBezTo>
                    <a:pt x="37567" y="8238"/>
                    <a:pt x="57456" y="0"/>
                    <a:pt x="781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12" name="Freeform 12"/>
          <p:cNvSpPr/>
          <p:nvPr/>
        </p:nvSpPr>
        <p:spPr>
          <a:xfrm>
            <a:off x="2085760" y="770647"/>
            <a:ext cx="824639" cy="737021"/>
          </a:xfrm>
          <a:custGeom>
            <a:avLst/>
            <a:gdLst/>
            <a:ahLst/>
            <a:cxnLst/>
            <a:rect l="l" t="t" r="r" b="b"/>
            <a:pathLst>
              <a:path w="1236959" h="1105532">
                <a:moveTo>
                  <a:pt x="0" y="0"/>
                </a:moveTo>
                <a:lnTo>
                  <a:pt x="1236959" y="0"/>
                </a:lnTo>
                <a:lnTo>
                  <a:pt x="1236959" y="1105531"/>
                </a:lnTo>
                <a:lnTo>
                  <a:pt x="0" y="1105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3" name="TextBox 13"/>
          <p:cNvSpPr txBox="1"/>
          <p:nvPr/>
        </p:nvSpPr>
        <p:spPr>
          <a:xfrm>
            <a:off x="3518349" y="593194"/>
            <a:ext cx="6835633" cy="106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Membangun Dukungan dan </a:t>
            </a:r>
          </a:p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Komitmen Stakeholder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639975" y="6594064"/>
            <a:ext cx="1099912" cy="109991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306725" y="6424838"/>
            <a:ext cx="433162" cy="4331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372161" y="770647"/>
            <a:ext cx="433162" cy="4331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588742" y="1140309"/>
            <a:ext cx="136309" cy="127000"/>
            <a:chOff x="0" y="0"/>
            <a:chExt cx="872377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717096" y="2000250"/>
            <a:ext cx="935663" cy="871765"/>
            <a:chOff x="0" y="0"/>
            <a:chExt cx="872377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56337" y="5986235"/>
            <a:ext cx="136309" cy="127000"/>
            <a:chOff x="0" y="0"/>
            <a:chExt cx="872377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18923" y="2436132"/>
            <a:ext cx="3251641" cy="3234112"/>
          </a:xfrm>
          <a:custGeom>
            <a:avLst/>
            <a:gdLst/>
            <a:ahLst/>
            <a:cxnLst/>
            <a:rect l="l" t="t" r="r" b="b"/>
            <a:pathLst>
              <a:path w="4877462" h="4851168">
                <a:moveTo>
                  <a:pt x="0" y="0"/>
                </a:moveTo>
                <a:lnTo>
                  <a:pt x="4877462" y="0"/>
                </a:lnTo>
                <a:lnTo>
                  <a:pt x="4877462" y="4851168"/>
                </a:lnTo>
                <a:lnTo>
                  <a:pt x="0" y="4851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grpSp>
        <p:nvGrpSpPr>
          <p:cNvPr id="3" name="Group 3"/>
          <p:cNvGrpSpPr/>
          <p:nvPr/>
        </p:nvGrpSpPr>
        <p:grpSpPr>
          <a:xfrm>
            <a:off x="3297434" y="390844"/>
            <a:ext cx="7095809" cy="1341186"/>
            <a:chOff x="0" y="0"/>
            <a:chExt cx="2474112" cy="4676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4112" cy="467634"/>
            </a:xfrm>
            <a:custGeom>
              <a:avLst/>
              <a:gdLst/>
              <a:ahLst/>
              <a:cxnLst/>
              <a:rect l="l" t="t" r="r" b="b"/>
              <a:pathLst>
                <a:path w="2474112" h="467634">
                  <a:moveTo>
                    <a:pt x="14547" y="0"/>
                  </a:moveTo>
                  <a:lnTo>
                    <a:pt x="2459565" y="0"/>
                  </a:lnTo>
                  <a:cubicBezTo>
                    <a:pt x="2463423" y="0"/>
                    <a:pt x="2467123" y="1533"/>
                    <a:pt x="2469852" y="4261"/>
                  </a:cubicBezTo>
                  <a:cubicBezTo>
                    <a:pt x="2472580" y="6989"/>
                    <a:pt x="2474112" y="10689"/>
                    <a:pt x="2474112" y="14547"/>
                  </a:cubicBezTo>
                  <a:lnTo>
                    <a:pt x="2474112" y="453087"/>
                  </a:lnTo>
                  <a:cubicBezTo>
                    <a:pt x="2474112" y="456945"/>
                    <a:pt x="2472580" y="460645"/>
                    <a:pt x="2469852" y="463374"/>
                  </a:cubicBezTo>
                  <a:cubicBezTo>
                    <a:pt x="2467123" y="466102"/>
                    <a:pt x="2463423" y="467634"/>
                    <a:pt x="2459565" y="467634"/>
                  </a:cubicBezTo>
                  <a:lnTo>
                    <a:pt x="14547" y="467634"/>
                  </a:lnTo>
                  <a:cubicBezTo>
                    <a:pt x="6513" y="467634"/>
                    <a:pt x="0" y="461121"/>
                    <a:pt x="0" y="453087"/>
                  </a:cubicBezTo>
                  <a:lnTo>
                    <a:pt x="0" y="14547"/>
                  </a:lnTo>
                  <a:cubicBezTo>
                    <a:pt x="0" y="10689"/>
                    <a:pt x="1533" y="6989"/>
                    <a:pt x="4261" y="4261"/>
                  </a:cubicBezTo>
                  <a:cubicBezTo>
                    <a:pt x="6989" y="1533"/>
                    <a:pt x="10689" y="0"/>
                    <a:pt x="145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474112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568186" y="515474"/>
            <a:ext cx="8023733" cy="162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Membangun Dukungan dan </a:t>
            </a:r>
          </a:p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Komitmen Stakeholder</a:t>
            </a:r>
          </a:p>
          <a:p>
            <a:pPr>
              <a:lnSpc>
                <a:spcPts val="4276"/>
              </a:lnSpc>
            </a:pPr>
            <a:endParaRPr lang="id-ID" sz="3564" b="1" noProof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887856" y="390844"/>
            <a:ext cx="1320121" cy="1341186"/>
            <a:chOff x="0" y="0"/>
            <a:chExt cx="460290" cy="467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78194" y="0"/>
                  </a:moveTo>
                  <a:lnTo>
                    <a:pt x="382096" y="0"/>
                  </a:lnTo>
                  <a:cubicBezTo>
                    <a:pt x="402834" y="0"/>
                    <a:pt x="422723" y="8238"/>
                    <a:pt x="437387" y="22902"/>
                  </a:cubicBezTo>
                  <a:cubicBezTo>
                    <a:pt x="452052" y="37567"/>
                    <a:pt x="460290" y="57456"/>
                    <a:pt x="460290" y="78194"/>
                  </a:cubicBezTo>
                  <a:lnTo>
                    <a:pt x="460290" y="389440"/>
                  </a:lnTo>
                  <a:cubicBezTo>
                    <a:pt x="460290" y="410179"/>
                    <a:pt x="452052" y="430068"/>
                    <a:pt x="437387" y="444732"/>
                  </a:cubicBezTo>
                  <a:cubicBezTo>
                    <a:pt x="422723" y="459396"/>
                    <a:pt x="402834" y="467634"/>
                    <a:pt x="382096" y="467634"/>
                  </a:cubicBezTo>
                  <a:lnTo>
                    <a:pt x="78194" y="467634"/>
                  </a:lnTo>
                  <a:cubicBezTo>
                    <a:pt x="57456" y="467634"/>
                    <a:pt x="37567" y="459396"/>
                    <a:pt x="22902" y="444732"/>
                  </a:cubicBezTo>
                  <a:cubicBezTo>
                    <a:pt x="8238" y="430068"/>
                    <a:pt x="0" y="410179"/>
                    <a:pt x="0" y="389440"/>
                  </a:cubicBezTo>
                  <a:lnTo>
                    <a:pt x="0" y="78194"/>
                  </a:lnTo>
                  <a:cubicBezTo>
                    <a:pt x="0" y="57456"/>
                    <a:pt x="8238" y="37567"/>
                    <a:pt x="22902" y="22902"/>
                  </a:cubicBezTo>
                  <a:cubicBezTo>
                    <a:pt x="37567" y="8238"/>
                    <a:pt x="57456" y="0"/>
                    <a:pt x="781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135597" y="692927"/>
            <a:ext cx="824639" cy="737021"/>
          </a:xfrm>
          <a:custGeom>
            <a:avLst/>
            <a:gdLst/>
            <a:ahLst/>
            <a:cxnLst/>
            <a:rect l="l" t="t" r="r" b="b"/>
            <a:pathLst>
              <a:path w="1236959" h="1105532">
                <a:moveTo>
                  <a:pt x="0" y="0"/>
                </a:moveTo>
                <a:lnTo>
                  <a:pt x="1236958" y="0"/>
                </a:lnTo>
                <a:lnTo>
                  <a:pt x="1236958" y="1105531"/>
                </a:lnTo>
                <a:lnTo>
                  <a:pt x="0" y="1105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grpSp>
        <p:nvGrpSpPr>
          <p:cNvPr id="11" name="Group 11"/>
          <p:cNvGrpSpPr/>
          <p:nvPr/>
        </p:nvGrpSpPr>
        <p:grpSpPr>
          <a:xfrm>
            <a:off x="5639975" y="6594064"/>
            <a:ext cx="1099912" cy="109991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306725" y="6424838"/>
            <a:ext cx="433162" cy="4331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674283" y="685800"/>
            <a:ext cx="433162" cy="4331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890864" y="1055462"/>
            <a:ext cx="136309" cy="127000"/>
            <a:chOff x="0" y="0"/>
            <a:chExt cx="872377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717096" y="2000250"/>
            <a:ext cx="935663" cy="871765"/>
            <a:chOff x="0" y="0"/>
            <a:chExt cx="872377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256337" y="5986235"/>
            <a:ext cx="136309" cy="127000"/>
            <a:chOff x="0" y="0"/>
            <a:chExt cx="872377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29" name="Freeform 29"/>
          <p:cNvSpPr/>
          <p:nvPr/>
        </p:nvSpPr>
        <p:spPr>
          <a:xfrm>
            <a:off x="947088" y="2000251"/>
            <a:ext cx="3015715" cy="2258683"/>
          </a:xfrm>
          <a:custGeom>
            <a:avLst/>
            <a:gdLst/>
            <a:ahLst/>
            <a:cxnLst/>
            <a:rect l="l" t="t" r="r" b="b"/>
            <a:pathLst>
              <a:path w="4523572" h="3388025">
                <a:moveTo>
                  <a:pt x="0" y="0"/>
                </a:moveTo>
                <a:lnTo>
                  <a:pt x="4523571" y="0"/>
                </a:lnTo>
                <a:lnTo>
                  <a:pt x="4523571" y="3388025"/>
                </a:lnTo>
                <a:lnTo>
                  <a:pt x="0" y="3388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596" t="-10631" r="-13096" b="-15858"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30" name="Freeform 30"/>
          <p:cNvSpPr/>
          <p:nvPr/>
        </p:nvSpPr>
        <p:spPr>
          <a:xfrm>
            <a:off x="947088" y="4449433"/>
            <a:ext cx="3015715" cy="2270943"/>
          </a:xfrm>
          <a:custGeom>
            <a:avLst/>
            <a:gdLst/>
            <a:ahLst/>
            <a:cxnLst/>
            <a:rect l="l" t="t" r="r" b="b"/>
            <a:pathLst>
              <a:path w="4523572" h="3406414">
                <a:moveTo>
                  <a:pt x="0" y="0"/>
                </a:moveTo>
                <a:lnTo>
                  <a:pt x="4523571" y="0"/>
                </a:lnTo>
                <a:lnTo>
                  <a:pt x="4523571" y="3406414"/>
                </a:lnTo>
                <a:lnTo>
                  <a:pt x="0" y="340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713" t="-10756" r="-9948" b="-13699"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31" name="Freeform 31"/>
          <p:cNvSpPr/>
          <p:nvPr/>
        </p:nvSpPr>
        <p:spPr>
          <a:xfrm>
            <a:off x="8227128" y="2436132"/>
            <a:ext cx="3181262" cy="3164113"/>
          </a:xfrm>
          <a:custGeom>
            <a:avLst/>
            <a:gdLst/>
            <a:ahLst/>
            <a:cxnLst/>
            <a:rect l="l" t="t" r="r" b="b"/>
            <a:pathLst>
              <a:path w="4771893" h="4746169">
                <a:moveTo>
                  <a:pt x="0" y="0"/>
                </a:moveTo>
                <a:lnTo>
                  <a:pt x="4771893" y="0"/>
                </a:lnTo>
                <a:lnTo>
                  <a:pt x="4771893" y="4746169"/>
                </a:lnTo>
                <a:lnTo>
                  <a:pt x="0" y="47461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25597" y="4109834"/>
            <a:ext cx="2880603" cy="2197878"/>
            <a:chOff x="0" y="0"/>
            <a:chExt cx="1004387" cy="7663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4387" cy="766339"/>
            </a:xfrm>
            <a:custGeom>
              <a:avLst/>
              <a:gdLst/>
              <a:ahLst/>
              <a:cxnLst/>
              <a:rect l="l" t="t" r="r" b="b"/>
              <a:pathLst>
                <a:path w="1004387" h="766339">
                  <a:moveTo>
                    <a:pt x="35835" y="0"/>
                  </a:moveTo>
                  <a:lnTo>
                    <a:pt x="968552" y="0"/>
                  </a:lnTo>
                  <a:cubicBezTo>
                    <a:pt x="978056" y="0"/>
                    <a:pt x="987170" y="3775"/>
                    <a:pt x="993891" y="10496"/>
                  </a:cubicBezTo>
                  <a:cubicBezTo>
                    <a:pt x="1000611" y="17216"/>
                    <a:pt x="1004387" y="26331"/>
                    <a:pt x="1004387" y="35835"/>
                  </a:cubicBezTo>
                  <a:lnTo>
                    <a:pt x="1004387" y="730505"/>
                  </a:lnTo>
                  <a:cubicBezTo>
                    <a:pt x="1004387" y="740009"/>
                    <a:pt x="1000611" y="749123"/>
                    <a:pt x="993891" y="755844"/>
                  </a:cubicBezTo>
                  <a:cubicBezTo>
                    <a:pt x="987170" y="762564"/>
                    <a:pt x="978056" y="766339"/>
                    <a:pt x="968552" y="766339"/>
                  </a:cubicBezTo>
                  <a:lnTo>
                    <a:pt x="35835" y="766339"/>
                  </a:lnTo>
                  <a:cubicBezTo>
                    <a:pt x="26331" y="766339"/>
                    <a:pt x="17216" y="762564"/>
                    <a:pt x="10496" y="755844"/>
                  </a:cubicBezTo>
                  <a:cubicBezTo>
                    <a:pt x="3775" y="749123"/>
                    <a:pt x="0" y="740009"/>
                    <a:pt x="0" y="730505"/>
                  </a:cubicBezTo>
                  <a:lnTo>
                    <a:pt x="0" y="35835"/>
                  </a:lnTo>
                  <a:cubicBezTo>
                    <a:pt x="0" y="26331"/>
                    <a:pt x="3775" y="17216"/>
                    <a:pt x="10496" y="10496"/>
                  </a:cubicBezTo>
                  <a:cubicBezTo>
                    <a:pt x="17216" y="3775"/>
                    <a:pt x="26331" y="0"/>
                    <a:pt x="3583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004387" cy="794914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5" name="Freeform 5"/>
          <p:cNvSpPr/>
          <p:nvPr/>
        </p:nvSpPr>
        <p:spPr>
          <a:xfrm>
            <a:off x="1091016" y="2181671"/>
            <a:ext cx="10016429" cy="3856325"/>
          </a:xfrm>
          <a:custGeom>
            <a:avLst/>
            <a:gdLst/>
            <a:ahLst/>
            <a:cxnLst/>
            <a:rect l="l" t="t" r="r" b="b"/>
            <a:pathLst>
              <a:path w="15024644" h="5784488">
                <a:moveTo>
                  <a:pt x="0" y="0"/>
                </a:moveTo>
                <a:lnTo>
                  <a:pt x="15024643" y="0"/>
                </a:lnTo>
                <a:lnTo>
                  <a:pt x="15024643" y="5784488"/>
                </a:lnTo>
                <a:lnTo>
                  <a:pt x="0" y="57844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grpSp>
        <p:nvGrpSpPr>
          <p:cNvPr id="6" name="Group 6"/>
          <p:cNvGrpSpPr/>
          <p:nvPr/>
        </p:nvGrpSpPr>
        <p:grpSpPr>
          <a:xfrm>
            <a:off x="10674283" y="685800"/>
            <a:ext cx="433162" cy="43316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890864" y="1055462"/>
            <a:ext cx="136309" cy="127000"/>
            <a:chOff x="0" y="0"/>
            <a:chExt cx="872377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16796" y="6260296"/>
            <a:ext cx="924386" cy="92438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40356" y="6172201"/>
            <a:ext cx="290889" cy="271023"/>
            <a:chOff x="0" y="0"/>
            <a:chExt cx="872377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26009" y="1931443"/>
            <a:ext cx="250228" cy="25022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35990" y="1601022"/>
            <a:ext cx="1500125" cy="150012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24" name="Freeform 24"/>
          <p:cNvSpPr/>
          <p:nvPr/>
        </p:nvSpPr>
        <p:spPr>
          <a:xfrm>
            <a:off x="660644" y="1740831"/>
            <a:ext cx="1048703" cy="1121607"/>
          </a:xfrm>
          <a:custGeom>
            <a:avLst/>
            <a:gdLst/>
            <a:ahLst/>
            <a:cxnLst/>
            <a:rect l="l" t="t" r="r" b="b"/>
            <a:pathLst>
              <a:path w="1573055" h="1682411">
                <a:moveTo>
                  <a:pt x="0" y="0"/>
                </a:moveTo>
                <a:lnTo>
                  <a:pt x="1573054" y="0"/>
                </a:lnTo>
                <a:lnTo>
                  <a:pt x="1573054" y="1682411"/>
                </a:lnTo>
                <a:lnTo>
                  <a:pt x="0" y="1682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25" name="TextBox 25"/>
          <p:cNvSpPr txBox="1"/>
          <p:nvPr/>
        </p:nvSpPr>
        <p:spPr>
          <a:xfrm>
            <a:off x="1091016" y="299131"/>
            <a:ext cx="753458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id-ID" sz="3956" b="1" noProof="1">
                <a:solidFill>
                  <a:srgbClr val="4EA4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Surat Pernyataan Dukungan </a:t>
            </a:r>
          </a:p>
          <a:p>
            <a:pPr>
              <a:lnSpc>
                <a:spcPts val="4748"/>
              </a:lnSpc>
            </a:pPr>
            <a:r>
              <a:rPr lang="id-ID" sz="3956" b="1" noProof="1">
                <a:solidFill>
                  <a:srgbClr val="4EA4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Kapolda Jatim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7434" y="390844"/>
            <a:ext cx="7095809" cy="1341186"/>
            <a:chOff x="0" y="0"/>
            <a:chExt cx="2474112" cy="4676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4112" cy="467634"/>
            </a:xfrm>
            <a:custGeom>
              <a:avLst/>
              <a:gdLst/>
              <a:ahLst/>
              <a:cxnLst/>
              <a:rect l="l" t="t" r="r" b="b"/>
              <a:pathLst>
                <a:path w="2474112" h="467634">
                  <a:moveTo>
                    <a:pt x="14547" y="0"/>
                  </a:moveTo>
                  <a:lnTo>
                    <a:pt x="2459565" y="0"/>
                  </a:lnTo>
                  <a:cubicBezTo>
                    <a:pt x="2463423" y="0"/>
                    <a:pt x="2467123" y="1533"/>
                    <a:pt x="2469852" y="4261"/>
                  </a:cubicBezTo>
                  <a:cubicBezTo>
                    <a:pt x="2472580" y="6989"/>
                    <a:pt x="2474112" y="10689"/>
                    <a:pt x="2474112" y="14547"/>
                  </a:cubicBezTo>
                  <a:lnTo>
                    <a:pt x="2474112" y="453087"/>
                  </a:lnTo>
                  <a:cubicBezTo>
                    <a:pt x="2474112" y="456945"/>
                    <a:pt x="2472580" y="460645"/>
                    <a:pt x="2469852" y="463374"/>
                  </a:cubicBezTo>
                  <a:cubicBezTo>
                    <a:pt x="2467123" y="466102"/>
                    <a:pt x="2463423" y="467634"/>
                    <a:pt x="2459565" y="467634"/>
                  </a:cubicBezTo>
                  <a:lnTo>
                    <a:pt x="14547" y="467634"/>
                  </a:lnTo>
                  <a:cubicBezTo>
                    <a:pt x="6513" y="467634"/>
                    <a:pt x="0" y="461121"/>
                    <a:pt x="0" y="453087"/>
                  </a:cubicBezTo>
                  <a:lnTo>
                    <a:pt x="0" y="14547"/>
                  </a:lnTo>
                  <a:cubicBezTo>
                    <a:pt x="0" y="10689"/>
                    <a:pt x="1533" y="6989"/>
                    <a:pt x="4261" y="4261"/>
                  </a:cubicBezTo>
                  <a:cubicBezTo>
                    <a:pt x="6989" y="1533"/>
                    <a:pt x="10689" y="0"/>
                    <a:pt x="145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74112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68186" y="747488"/>
            <a:ext cx="8023733" cy="577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6"/>
              </a:lnSpc>
            </a:pPr>
            <a:r>
              <a:rPr lang="id-ID" sz="39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Penyusunan Draf SOP RJ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887856" y="390844"/>
            <a:ext cx="1320121" cy="1341186"/>
            <a:chOff x="0" y="0"/>
            <a:chExt cx="460290" cy="4676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78194" y="0"/>
                  </a:moveTo>
                  <a:lnTo>
                    <a:pt x="382096" y="0"/>
                  </a:lnTo>
                  <a:cubicBezTo>
                    <a:pt x="402834" y="0"/>
                    <a:pt x="422723" y="8238"/>
                    <a:pt x="437387" y="22902"/>
                  </a:cubicBezTo>
                  <a:cubicBezTo>
                    <a:pt x="452052" y="37567"/>
                    <a:pt x="460290" y="57456"/>
                    <a:pt x="460290" y="78194"/>
                  </a:cubicBezTo>
                  <a:lnTo>
                    <a:pt x="460290" y="389440"/>
                  </a:lnTo>
                  <a:cubicBezTo>
                    <a:pt x="460290" y="410179"/>
                    <a:pt x="452052" y="430068"/>
                    <a:pt x="437387" y="444732"/>
                  </a:cubicBezTo>
                  <a:cubicBezTo>
                    <a:pt x="422723" y="459396"/>
                    <a:pt x="402834" y="467634"/>
                    <a:pt x="382096" y="467634"/>
                  </a:cubicBezTo>
                  <a:lnTo>
                    <a:pt x="78194" y="467634"/>
                  </a:lnTo>
                  <a:cubicBezTo>
                    <a:pt x="57456" y="467634"/>
                    <a:pt x="37567" y="459396"/>
                    <a:pt x="22902" y="444732"/>
                  </a:cubicBezTo>
                  <a:cubicBezTo>
                    <a:pt x="8238" y="430068"/>
                    <a:pt x="0" y="410179"/>
                    <a:pt x="0" y="389440"/>
                  </a:cubicBezTo>
                  <a:lnTo>
                    <a:pt x="0" y="78194"/>
                  </a:lnTo>
                  <a:cubicBezTo>
                    <a:pt x="0" y="57456"/>
                    <a:pt x="8238" y="37567"/>
                    <a:pt x="22902" y="22902"/>
                  </a:cubicBezTo>
                  <a:cubicBezTo>
                    <a:pt x="37567" y="8238"/>
                    <a:pt x="57456" y="0"/>
                    <a:pt x="781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39975" y="6594064"/>
            <a:ext cx="1099912" cy="109991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06725" y="6424838"/>
            <a:ext cx="433162" cy="4331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674283" y="685800"/>
            <a:ext cx="433162" cy="4331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890864" y="1055462"/>
            <a:ext cx="136309" cy="127000"/>
            <a:chOff x="0" y="0"/>
            <a:chExt cx="872377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717096" y="2000250"/>
            <a:ext cx="935663" cy="871765"/>
            <a:chOff x="0" y="0"/>
            <a:chExt cx="872377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256337" y="5986235"/>
            <a:ext cx="136309" cy="127000"/>
            <a:chOff x="0" y="0"/>
            <a:chExt cx="872377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118412" y="2000250"/>
            <a:ext cx="9955177" cy="4417609"/>
          </a:xfrm>
          <a:custGeom>
            <a:avLst/>
            <a:gdLst/>
            <a:ahLst/>
            <a:cxnLst/>
            <a:rect l="l" t="t" r="r" b="b"/>
            <a:pathLst>
              <a:path w="14932765" h="6626414">
                <a:moveTo>
                  <a:pt x="0" y="0"/>
                </a:moveTo>
                <a:lnTo>
                  <a:pt x="14932764" y="0"/>
                </a:lnTo>
                <a:lnTo>
                  <a:pt x="14932764" y="6626414"/>
                </a:lnTo>
                <a:lnTo>
                  <a:pt x="0" y="66264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28" name="Freeform 28"/>
          <p:cNvSpPr/>
          <p:nvPr/>
        </p:nvSpPr>
        <p:spPr>
          <a:xfrm>
            <a:off x="2142241" y="613310"/>
            <a:ext cx="811351" cy="884306"/>
          </a:xfrm>
          <a:custGeom>
            <a:avLst/>
            <a:gdLst/>
            <a:ahLst/>
            <a:cxnLst/>
            <a:rect l="l" t="t" r="r" b="b"/>
            <a:pathLst>
              <a:path w="1217026" h="1326459">
                <a:moveTo>
                  <a:pt x="0" y="0"/>
                </a:moveTo>
                <a:lnTo>
                  <a:pt x="1217026" y="0"/>
                </a:lnTo>
                <a:lnTo>
                  <a:pt x="1217026" y="1326458"/>
                </a:lnTo>
                <a:lnTo>
                  <a:pt x="0" y="13264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7434" y="390844"/>
            <a:ext cx="7095809" cy="1341186"/>
            <a:chOff x="0" y="0"/>
            <a:chExt cx="2474112" cy="4676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4112" cy="467634"/>
            </a:xfrm>
            <a:custGeom>
              <a:avLst/>
              <a:gdLst/>
              <a:ahLst/>
              <a:cxnLst/>
              <a:rect l="l" t="t" r="r" b="b"/>
              <a:pathLst>
                <a:path w="2474112" h="467634">
                  <a:moveTo>
                    <a:pt x="14547" y="0"/>
                  </a:moveTo>
                  <a:lnTo>
                    <a:pt x="2459565" y="0"/>
                  </a:lnTo>
                  <a:cubicBezTo>
                    <a:pt x="2463423" y="0"/>
                    <a:pt x="2467123" y="1533"/>
                    <a:pt x="2469852" y="4261"/>
                  </a:cubicBezTo>
                  <a:cubicBezTo>
                    <a:pt x="2472580" y="6989"/>
                    <a:pt x="2474112" y="10689"/>
                    <a:pt x="2474112" y="14547"/>
                  </a:cubicBezTo>
                  <a:lnTo>
                    <a:pt x="2474112" y="453087"/>
                  </a:lnTo>
                  <a:cubicBezTo>
                    <a:pt x="2474112" y="456945"/>
                    <a:pt x="2472580" y="460645"/>
                    <a:pt x="2469852" y="463374"/>
                  </a:cubicBezTo>
                  <a:cubicBezTo>
                    <a:pt x="2467123" y="466102"/>
                    <a:pt x="2463423" y="467634"/>
                    <a:pt x="2459565" y="467634"/>
                  </a:cubicBezTo>
                  <a:lnTo>
                    <a:pt x="14547" y="467634"/>
                  </a:lnTo>
                  <a:cubicBezTo>
                    <a:pt x="6513" y="467634"/>
                    <a:pt x="0" y="461121"/>
                    <a:pt x="0" y="453087"/>
                  </a:cubicBezTo>
                  <a:lnTo>
                    <a:pt x="0" y="14547"/>
                  </a:lnTo>
                  <a:cubicBezTo>
                    <a:pt x="0" y="10689"/>
                    <a:pt x="1533" y="6989"/>
                    <a:pt x="4261" y="4261"/>
                  </a:cubicBezTo>
                  <a:cubicBezTo>
                    <a:pt x="6989" y="1533"/>
                    <a:pt x="10689" y="0"/>
                    <a:pt x="145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74112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732593" y="632496"/>
            <a:ext cx="6417075" cy="75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70"/>
              </a:lnSpc>
            </a:pPr>
            <a:r>
              <a:rPr lang="id-ID" sz="5225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Sosialisasi SOP RJ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887856" y="390844"/>
            <a:ext cx="1320121" cy="1341186"/>
            <a:chOff x="0" y="0"/>
            <a:chExt cx="460290" cy="4676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78194" y="0"/>
                  </a:moveTo>
                  <a:lnTo>
                    <a:pt x="382096" y="0"/>
                  </a:lnTo>
                  <a:cubicBezTo>
                    <a:pt x="402834" y="0"/>
                    <a:pt x="422723" y="8238"/>
                    <a:pt x="437387" y="22902"/>
                  </a:cubicBezTo>
                  <a:cubicBezTo>
                    <a:pt x="452052" y="37567"/>
                    <a:pt x="460290" y="57456"/>
                    <a:pt x="460290" y="78194"/>
                  </a:cubicBezTo>
                  <a:lnTo>
                    <a:pt x="460290" y="389440"/>
                  </a:lnTo>
                  <a:cubicBezTo>
                    <a:pt x="460290" y="410179"/>
                    <a:pt x="452052" y="430068"/>
                    <a:pt x="437387" y="444732"/>
                  </a:cubicBezTo>
                  <a:cubicBezTo>
                    <a:pt x="422723" y="459396"/>
                    <a:pt x="402834" y="467634"/>
                    <a:pt x="382096" y="467634"/>
                  </a:cubicBezTo>
                  <a:lnTo>
                    <a:pt x="78194" y="467634"/>
                  </a:lnTo>
                  <a:cubicBezTo>
                    <a:pt x="57456" y="467634"/>
                    <a:pt x="37567" y="459396"/>
                    <a:pt x="22902" y="444732"/>
                  </a:cubicBezTo>
                  <a:cubicBezTo>
                    <a:pt x="8238" y="430068"/>
                    <a:pt x="0" y="410179"/>
                    <a:pt x="0" y="389440"/>
                  </a:cubicBezTo>
                  <a:lnTo>
                    <a:pt x="0" y="78194"/>
                  </a:lnTo>
                  <a:cubicBezTo>
                    <a:pt x="0" y="57456"/>
                    <a:pt x="8238" y="37567"/>
                    <a:pt x="22902" y="22902"/>
                  </a:cubicBezTo>
                  <a:cubicBezTo>
                    <a:pt x="37567" y="8238"/>
                    <a:pt x="57456" y="0"/>
                    <a:pt x="781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39975" y="6594064"/>
            <a:ext cx="1099912" cy="109991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06725" y="6424838"/>
            <a:ext cx="433162" cy="4331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674283" y="685800"/>
            <a:ext cx="433162" cy="4331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890864" y="1055462"/>
            <a:ext cx="136309" cy="127000"/>
            <a:chOff x="0" y="0"/>
            <a:chExt cx="872377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507166" y="-472649"/>
            <a:ext cx="1192966" cy="1111495"/>
            <a:chOff x="0" y="0"/>
            <a:chExt cx="872377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256337" y="5986235"/>
            <a:ext cx="136309" cy="127000"/>
            <a:chOff x="0" y="0"/>
            <a:chExt cx="872377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136850" y="1865413"/>
            <a:ext cx="9918302" cy="4426042"/>
          </a:xfrm>
          <a:custGeom>
            <a:avLst/>
            <a:gdLst/>
            <a:ahLst/>
            <a:cxnLst/>
            <a:rect l="l" t="t" r="r" b="b"/>
            <a:pathLst>
              <a:path w="14877453" h="6639063">
                <a:moveTo>
                  <a:pt x="0" y="0"/>
                </a:moveTo>
                <a:lnTo>
                  <a:pt x="14877452" y="0"/>
                </a:lnTo>
                <a:lnTo>
                  <a:pt x="14877452" y="6639064"/>
                </a:lnTo>
                <a:lnTo>
                  <a:pt x="0" y="6639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28" name="Freeform 28"/>
          <p:cNvSpPr/>
          <p:nvPr/>
        </p:nvSpPr>
        <p:spPr>
          <a:xfrm>
            <a:off x="2140560" y="801238"/>
            <a:ext cx="814713" cy="520398"/>
          </a:xfrm>
          <a:custGeom>
            <a:avLst/>
            <a:gdLst/>
            <a:ahLst/>
            <a:cxnLst/>
            <a:rect l="l" t="t" r="r" b="b"/>
            <a:pathLst>
              <a:path w="1222070" h="780597">
                <a:moveTo>
                  <a:pt x="0" y="0"/>
                </a:moveTo>
                <a:lnTo>
                  <a:pt x="1222070" y="0"/>
                </a:lnTo>
                <a:lnTo>
                  <a:pt x="1222070" y="780597"/>
                </a:lnTo>
                <a:lnTo>
                  <a:pt x="0" y="780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grpSp>
        <p:nvGrpSpPr>
          <p:cNvPr id="29" name="Group 29"/>
          <p:cNvGrpSpPr/>
          <p:nvPr/>
        </p:nvGrpSpPr>
        <p:grpSpPr>
          <a:xfrm>
            <a:off x="-367180" y="390844"/>
            <a:ext cx="690724" cy="643553"/>
            <a:chOff x="0" y="0"/>
            <a:chExt cx="872377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7434" y="390844"/>
            <a:ext cx="7095809" cy="1341186"/>
            <a:chOff x="0" y="0"/>
            <a:chExt cx="2474112" cy="4676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4112" cy="467634"/>
            </a:xfrm>
            <a:custGeom>
              <a:avLst/>
              <a:gdLst/>
              <a:ahLst/>
              <a:cxnLst/>
              <a:rect l="l" t="t" r="r" b="b"/>
              <a:pathLst>
                <a:path w="2474112" h="467634">
                  <a:moveTo>
                    <a:pt x="14547" y="0"/>
                  </a:moveTo>
                  <a:lnTo>
                    <a:pt x="2459565" y="0"/>
                  </a:lnTo>
                  <a:cubicBezTo>
                    <a:pt x="2463423" y="0"/>
                    <a:pt x="2467123" y="1533"/>
                    <a:pt x="2469852" y="4261"/>
                  </a:cubicBezTo>
                  <a:cubicBezTo>
                    <a:pt x="2472580" y="6989"/>
                    <a:pt x="2474112" y="10689"/>
                    <a:pt x="2474112" y="14547"/>
                  </a:cubicBezTo>
                  <a:lnTo>
                    <a:pt x="2474112" y="453087"/>
                  </a:lnTo>
                  <a:cubicBezTo>
                    <a:pt x="2474112" y="456945"/>
                    <a:pt x="2472580" y="460645"/>
                    <a:pt x="2469852" y="463374"/>
                  </a:cubicBezTo>
                  <a:cubicBezTo>
                    <a:pt x="2467123" y="466102"/>
                    <a:pt x="2463423" y="467634"/>
                    <a:pt x="2459565" y="467634"/>
                  </a:cubicBezTo>
                  <a:lnTo>
                    <a:pt x="14547" y="467634"/>
                  </a:lnTo>
                  <a:cubicBezTo>
                    <a:pt x="6513" y="467634"/>
                    <a:pt x="0" y="461121"/>
                    <a:pt x="0" y="453087"/>
                  </a:cubicBezTo>
                  <a:lnTo>
                    <a:pt x="0" y="14547"/>
                  </a:lnTo>
                  <a:cubicBezTo>
                    <a:pt x="0" y="10689"/>
                    <a:pt x="1533" y="6989"/>
                    <a:pt x="4261" y="4261"/>
                  </a:cubicBezTo>
                  <a:cubicBezTo>
                    <a:pt x="6989" y="1533"/>
                    <a:pt x="10689" y="0"/>
                    <a:pt x="145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74112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68186" y="515474"/>
            <a:ext cx="8023733" cy="106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Penambahan Fitur aplikasi Simpelbnnpjatim.com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887856" y="390844"/>
            <a:ext cx="1320121" cy="1341186"/>
            <a:chOff x="0" y="0"/>
            <a:chExt cx="460290" cy="4676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78194" y="0"/>
                  </a:moveTo>
                  <a:lnTo>
                    <a:pt x="382096" y="0"/>
                  </a:lnTo>
                  <a:cubicBezTo>
                    <a:pt x="402834" y="0"/>
                    <a:pt x="422723" y="8238"/>
                    <a:pt x="437387" y="22902"/>
                  </a:cubicBezTo>
                  <a:cubicBezTo>
                    <a:pt x="452052" y="37567"/>
                    <a:pt x="460290" y="57456"/>
                    <a:pt x="460290" y="78194"/>
                  </a:cubicBezTo>
                  <a:lnTo>
                    <a:pt x="460290" y="389440"/>
                  </a:lnTo>
                  <a:cubicBezTo>
                    <a:pt x="460290" y="410179"/>
                    <a:pt x="452052" y="430068"/>
                    <a:pt x="437387" y="444732"/>
                  </a:cubicBezTo>
                  <a:cubicBezTo>
                    <a:pt x="422723" y="459396"/>
                    <a:pt x="402834" y="467634"/>
                    <a:pt x="382096" y="467634"/>
                  </a:cubicBezTo>
                  <a:lnTo>
                    <a:pt x="78194" y="467634"/>
                  </a:lnTo>
                  <a:cubicBezTo>
                    <a:pt x="57456" y="467634"/>
                    <a:pt x="37567" y="459396"/>
                    <a:pt x="22902" y="444732"/>
                  </a:cubicBezTo>
                  <a:cubicBezTo>
                    <a:pt x="8238" y="430068"/>
                    <a:pt x="0" y="410179"/>
                    <a:pt x="0" y="389440"/>
                  </a:cubicBezTo>
                  <a:lnTo>
                    <a:pt x="0" y="78194"/>
                  </a:lnTo>
                  <a:cubicBezTo>
                    <a:pt x="0" y="57456"/>
                    <a:pt x="8238" y="37567"/>
                    <a:pt x="22902" y="22902"/>
                  </a:cubicBezTo>
                  <a:cubicBezTo>
                    <a:pt x="37567" y="8238"/>
                    <a:pt x="57456" y="0"/>
                    <a:pt x="781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39975" y="6594064"/>
            <a:ext cx="1099912" cy="109991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06725" y="6424838"/>
            <a:ext cx="433162" cy="4331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506201" y="-458818"/>
            <a:ext cx="917635" cy="91763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890864" y="1055462"/>
            <a:ext cx="136309" cy="127000"/>
            <a:chOff x="0" y="0"/>
            <a:chExt cx="872377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717096" y="2000250"/>
            <a:ext cx="935663" cy="871765"/>
            <a:chOff x="0" y="0"/>
            <a:chExt cx="872377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256337" y="5986235"/>
            <a:ext cx="136309" cy="127000"/>
            <a:chOff x="0" y="0"/>
            <a:chExt cx="872377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470240" y="2000250"/>
            <a:ext cx="9672969" cy="4292380"/>
          </a:xfrm>
          <a:custGeom>
            <a:avLst/>
            <a:gdLst/>
            <a:ahLst/>
            <a:cxnLst/>
            <a:rect l="l" t="t" r="r" b="b"/>
            <a:pathLst>
              <a:path w="14509454" h="6438570">
                <a:moveTo>
                  <a:pt x="0" y="0"/>
                </a:moveTo>
                <a:lnTo>
                  <a:pt x="14509454" y="0"/>
                </a:lnTo>
                <a:lnTo>
                  <a:pt x="14509454" y="6438570"/>
                </a:lnTo>
                <a:lnTo>
                  <a:pt x="0" y="6438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28" name="Freeform 28"/>
          <p:cNvSpPr/>
          <p:nvPr/>
        </p:nvSpPr>
        <p:spPr>
          <a:xfrm>
            <a:off x="2140560" y="801238"/>
            <a:ext cx="814713" cy="520398"/>
          </a:xfrm>
          <a:custGeom>
            <a:avLst/>
            <a:gdLst/>
            <a:ahLst/>
            <a:cxnLst/>
            <a:rect l="l" t="t" r="r" b="b"/>
            <a:pathLst>
              <a:path w="1222070" h="780597">
                <a:moveTo>
                  <a:pt x="0" y="0"/>
                </a:moveTo>
                <a:lnTo>
                  <a:pt x="1222070" y="0"/>
                </a:lnTo>
                <a:lnTo>
                  <a:pt x="1222070" y="780597"/>
                </a:lnTo>
                <a:lnTo>
                  <a:pt x="0" y="780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7434" y="390844"/>
            <a:ext cx="7095809" cy="1341186"/>
            <a:chOff x="0" y="0"/>
            <a:chExt cx="2474112" cy="4676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4112" cy="467634"/>
            </a:xfrm>
            <a:custGeom>
              <a:avLst/>
              <a:gdLst/>
              <a:ahLst/>
              <a:cxnLst/>
              <a:rect l="l" t="t" r="r" b="b"/>
              <a:pathLst>
                <a:path w="2474112" h="467634">
                  <a:moveTo>
                    <a:pt x="14547" y="0"/>
                  </a:moveTo>
                  <a:lnTo>
                    <a:pt x="2459565" y="0"/>
                  </a:lnTo>
                  <a:cubicBezTo>
                    <a:pt x="2463423" y="0"/>
                    <a:pt x="2467123" y="1533"/>
                    <a:pt x="2469852" y="4261"/>
                  </a:cubicBezTo>
                  <a:cubicBezTo>
                    <a:pt x="2472580" y="6989"/>
                    <a:pt x="2474112" y="10689"/>
                    <a:pt x="2474112" y="14547"/>
                  </a:cubicBezTo>
                  <a:lnTo>
                    <a:pt x="2474112" y="453087"/>
                  </a:lnTo>
                  <a:cubicBezTo>
                    <a:pt x="2474112" y="456945"/>
                    <a:pt x="2472580" y="460645"/>
                    <a:pt x="2469852" y="463374"/>
                  </a:cubicBezTo>
                  <a:cubicBezTo>
                    <a:pt x="2467123" y="466102"/>
                    <a:pt x="2463423" y="467634"/>
                    <a:pt x="2459565" y="467634"/>
                  </a:cubicBezTo>
                  <a:lnTo>
                    <a:pt x="14547" y="467634"/>
                  </a:lnTo>
                  <a:cubicBezTo>
                    <a:pt x="6513" y="467634"/>
                    <a:pt x="0" y="461121"/>
                    <a:pt x="0" y="453087"/>
                  </a:cubicBezTo>
                  <a:lnTo>
                    <a:pt x="0" y="14547"/>
                  </a:lnTo>
                  <a:cubicBezTo>
                    <a:pt x="0" y="10689"/>
                    <a:pt x="1533" y="6989"/>
                    <a:pt x="4261" y="4261"/>
                  </a:cubicBezTo>
                  <a:cubicBezTo>
                    <a:pt x="6989" y="1533"/>
                    <a:pt x="10689" y="0"/>
                    <a:pt x="145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74112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68186" y="515474"/>
            <a:ext cx="8023733" cy="106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Sosialisasi Aplikasi simpelbnnpjatim.com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887856" y="390844"/>
            <a:ext cx="1320121" cy="1341186"/>
            <a:chOff x="0" y="0"/>
            <a:chExt cx="460290" cy="4676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78194" y="0"/>
                  </a:moveTo>
                  <a:lnTo>
                    <a:pt x="382096" y="0"/>
                  </a:lnTo>
                  <a:cubicBezTo>
                    <a:pt x="402834" y="0"/>
                    <a:pt x="422723" y="8238"/>
                    <a:pt x="437387" y="22902"/>
                  </a:cubicBezTo>
                  <a:cubicBezTo>
                    <a:pt x="452052" y="37567"/>
                    <a:pt x="460290" y="57456"/>
                    <a:pt x="460290" y="78194"/>
                  </a:cubicBezTo>
                  <a:lnTo>
                    <a:pt x="460290" y="389440"/>
                  </a:lnTo>
                  <a:cubicBezTo>
                    <a:pt x="460290" y="410179"/>
                    <a:pt x="452052" y="430068"/>
                    <a:pt x="437387" y="444732"/>
                  </a:cubicBezTo>
                  <a:cubicBezTo>
                    <a:pt x="422723" y="459396"/>
                    <a:pt x="402834" y="467634"/>
                    <a:pt x="382096" y="467634"/>
                  </a:cubicBezTo>
                  <a:lnTo>
                    <a:pt x="78194" y="467634"/>
                  </a:lnTo>
                  <a:cubicBezTo>
                    <a:pt x="57456" y="467634"/>
                    <a:pt x="37567" y="459396"/>
                    <a:pt x="22902" y="444732"/>
                  </a:cubicBezTo>
                  <a:cubicBezTo>
                    <a:pt x="8238" y="430068"/>
                    <a:pt x="0" y="410179"/>
                    <a:pt x="0" y="389440"/>
                  </a:cubicBezTo>
                  <a:lnTo>
                    <a:pt x="0" y="78194"/>
                  </a:lnTo>
                  <a:cubicBezTo>
                    <a:pt x="0" y="57456"/>
                    <a:pt x="8238" y="37567"/>
                    <a:pt x="22902" y="22902"/>
                  </a:cubicBezTo>
                  <a:cubicBezTo>
                    <a:pt x="37567" y="8238"/>
                    <a:pt x="57456" y="0"/>
                    <a:pt x="781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39975" y="6594064"/>
            <a:ext cx="1099912" cy="109991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06725" y="6424838"/>
            <a:ext cx="433162" cy="4331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674283" y="685800"/>
            <a:ext cx="433162" cy="4331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890864" y="1055462"/>
            <a:ext cx="136309" cy="127000"/>
            <a:chOff x="0" y="0"/>
            <a:chExt cx="872377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622347" y="-316430"/>
            <a:ext cx="1308147" cy="1218811"/>
            <a:chOff x="0" y="0"/>
            <a:chExt cx="872377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256337" y="5986235"/>
            <a:ext cx="136309" cy="127000"/>
            <a:chOff x="0" y="0"/>
            <a:chExt cx="872377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879520" y="2140663"/>
            <a:ext cx="8799652" cy="4284175"/>
            <a:chOff x="0" y="0"/>
            <a:chExt cx="3068195" cy="149377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068195" cy="1493773"/>
            </a:xfrm>
            <a:custGeom>
              <a:avLst/>
              <a:gdLst/>
              <a:ahLst/>
              <a:cxnLst/>
              <a:rect l="l" t="t" r="r" b="b"/>
              <a:pathLst>
                <a:path w="3068195" h="1493773">
                  <a:moveTo>
                    <a:pt x="11731" y="0"/>
                  </a:moveTo>
                  <a:lnTo>
                    <a:pt x="3056464" y="0"/>
                  </a:lnTo>
                  <a:cubicBezTo>
                    <a:pt x="3062943" y="0"/>
                    <a:pt x="3068195" y="5252"/>
                    <a:pt x="3068195" y="11731"/>
                  </a:cubicBezTo>
                  <a:lnTo>
                    <a:pt x="3068195" y="1482042"/>
                  </a:lnTo>
                  <a:cubicBezTo>
                    <a:pt x="3068195" y="1488521"/>
                    <a:pt x="3062943" y="1493773"/>
                    <a:pt x="3056464" y="1493773"/>
                  </a:cubicBezTo>
                  <a:lnTo>
                    <a:pt x="11731" y="1493773"/>
                  </a:lnTo>
                  <a:cubicBezTo>
                    <a:pt x="8619" y="1493773"/>
                    <a:pt x="5636" y="1492537"/>
                    <a:pt x="3436" y="1490337"/>
                  </a:cubicBezTo>
                  <a:cubicBezTo>
                    <a:pt x="1236" y="1488137"/>
                    <a:pt x="0" y="1485154"/>
                    <a:pt x="0" y="1482042"/>
                  </a:cubicBezTo>
                  <a:lnTo>
                    <a:pt x="0" y="11731"/>
                  </a:lnTo>
                  <a:cubicBezTo>
                    <a:pt x="0" y="5252"/>
                    <a:pt x="5252" y="0"/>
                    <a:pt x="1173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3068195" cy="1522348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30" name="Freeform 30"/>
          <p:cNvSpPr/>
          <p:nvPr/>
        </p:nvSpPr>
        <p:spPr>
          <a:xfrm>
            <a:off x="920257" y="2278807"/>
            <a:ext cx="6346472" cy="3893393"/>
          </a:xfrm>
          <a:custGeom>
            <a:avLst/>
            <a:gdLst/>
            <a:ahLst/>
            <a:cxnLst/>
            <a:rect l="l" t="t" r="r" b="b"/>
            <a:pathLst>
              <a:path w="9519708" h="5840090">
                <a:moveTo>
                  <a:pt x="0" y="0"/>
                </a:moveTo>
                <a:lnTo>
                  <a:pt x="9519707" y="0"/>
                </a:lnTo>
                <a:lnTo>
                  <a:pt x="9519707" y="5840090"/>
                </a:lnTo>
                <a:lnTo>
                  <a:pt x="0" y="5840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9498" b="-1473"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31" name="Freeform 31"/>
          <p:cNvSpPr/>
          <p:nvPr/>
        </p:nvSpPr>
        <p:spPr>
          <a:xfrm>
            <a:off x="8652482" y="2022304"/>
            <a:ext cx="2939437" cy="4619115"/>
          </a:xfrm>
          <a:custGeom>
            <a:avLst/>
            <a:gdLst/>
            <a:ahLst/>
            <a:cxnLst/>
            <a:rect l="l" t="t" r="r" b="b"/>
            <a:pathLst>
              <a:path w="4409155" h="6928672">
                <a:moveTo>
                  <a:pt x="0" y="0"/>
                </a:moveTo>
                <a:lnTo>
                  <a:pt x="4409155" y="0"/>
                </a:lnTo>
                <a:lnTo>
                  <a:pt x="4409155" y="6928672"/>
                </a:lnTo>
                <a:lnTo>
                  <a:pt x="0" y="69286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6966" t="-7897" r="-10821" b="-13585"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32" name="Freeform 32"/>
          <p:cNvSpPr/>
          <p:nvPr/>
        </p:nvSpPr>
        <p:spPr>
          <a:xfrm>
            <a:off x="2140560" y="801238"/>
            <a:ext cx="814713" cy="520398"/>
          </a:xfrm>
          <a:custGeom>
            <a:avLst/>
            <a:gdLst/>
            <a:ahLst/>
            <a:cxnLst/>
            <a:rect l="l" t="t" r="r" b="b"/>
            <a:pathLst>
              <a:path w="1222070" h="780597">
                <a:moveTo>
                  <a:pt x="0" y="0"/>
                </a:moveTo>
                <a:lnTo>
                  <a:pt x="1222070" y="0"/>
                </a:lnTo>
                <a:lnTo>
                  <a:pt x="1222070" y="780597"/>
                </a:lnTo>
                <a:lnTo>
                  <a:pt x="0" y="780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3032" y="1548499"/>
            <a:ext cx="3096412" cy="2110469"/>
            <a:chOff x="0" y="0"/>
            <a:chExt cx="1223274" cy="8337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3274" cy="833766"/>
            </a:xfrm>
            <a:custGeom>
              <a:avLst/>
              <a:gdLst/>
              <a:ahLst/>
              <a:cxnLst/>
              <a:rect l="l" t="t" r="r" b="b"/>
              <a:pathLst>
                <a:path w="1223274" h="833766">
                  <a:moveTo>
                    <a:pt x="85010" y="0"/>
                  </a:moveTo>
                  <a:lnTo>
                    <a:pt x="1138264" y="0"/>
                  </a:lnTo>
                  <a:cubicBezTo>
                    <a:pt x="1185214" y="0"/>
                    <a:pt x="1223274" y="38060"/>
                    <a:pt x="1223274" y="85010"/>
                  </a:cubicBezTo>
                  <a:lnTo>
                    <a:pt x="1223274" y="748756"/>
                  </a:lnTo>
                  <a:cubicBezTo>
                    <a:pt x="1223274" y="795706"/>
                    <a:pt x="1185214" y="833766"/>
                    <a:pt x="1138264" y="833766"/>
                  </a:cubicBezTo>
                  <a:lnTo>
                    <a:pt x="85010" y="833766"/>
                  </a:lnTo>
                  <a:cubicBezTo>
                    <a:pt x="38060" y="833766"/>
                    <a:pt x="0" y="795706"/>
                    <a:pt x="0" y="748756"/>
                  </a:cubicBezTo>
                  <a:lnTo>
                    <a:pt x="0" y="85010"/>
                  </a:lnTo>
                  <a:cubicBezTo>
                    <a:pt x="0" y="38060"/>
                    <a:pt x="38060" y="0"/>
                    <a:pt x="850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223274" cy="8528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72074" y="2275417"/>
            <a:ext cx="2518329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3"/>
              </a:lnSpc>
              <a:spcBef>
                <a:spcPct val="0"/>
              </a:spcBef>
            </a:pPr>
            <a:r>
              <a:rPr lang="id-ID" sz="1843" noProof="1">
                <a:solidFill>
                  <a:srgbClr val="FFFFFF">
                    <a:alpha val="80000"/>
                  </a:srgbClr>
                </a:solidFill>
                <a:latin typeface="Bold Ink"/>
                <a:ea typeface="Bold Ink"/>
                <a:cs typeface="Bold Ink"/>
                <a:sym typeface="Bold Ink"/>
              </a:rPr>
              <a:t> OVER KAP</a:t>
            </a:r>
            <a:r>
              <a:rPr lang="en-US" sz="1843" noProof="1">
                <a:solidFill>
                  <a:srgbClr val="FFFFFF">
                    <a:alpha val="80000"/>
                  </a:srgbClr>
                </a:solidFill>
                <a:latin typeface="Bold Ink"/>
                <a:ea typeface="Bold Ink"/>
                <a:cs typeface="Bold Ink"/>
                <a:sym typeface="Bold Ink"/>
              </a:rPr>
              <a:t>A</a:t>
            </a:r>
            <a:r>
              <a:rPr lang="id-ID" sz="1843" noProof="1">
                <a:solidFill>
                  <a:srgbClr val="FFFFFF">
                    <a:alpha val="80000"/>
                  </a:srgbClr>
                </a:solidFill>
                <a:latin typeface="Bold Ink"/>
                <a:ea typeface="Bold Ink"/>
                <a:cs typeface="Bold Ink"/>
                <a:sym typeface="Bold Ink"/>
              </a:rPr>
              <a:t>S</a:t>
            </a:r>
            <a:r>
              <a:rPr lang="en-US" sz="1843" noProof="1">
                <a:solidFill>
                  <a:srgbClr val="FFFFFF">
                    <a:alpha val="80000"/>
                  </a:srgbClr>
                </a:solidFill>
                <a:latin typeface="Bold Ink"/>
                <a:ea typeface="Bold Ink"/>
                <a:cs typeface="Bold Ink"/>
                <a:sym typeface="Bold Ink"/>
              </a:rPr>
              <a:t>I</a:t>
            </a:r>
            <a:r>
              <a:rPr lang="id-ID" sz="1843" noProof="1">
                <a:solidFill>
                  <a:srgbClr val="FFFFFF">
                    <a:alpha val="80000"/>
                  </a:srgbClr>
                </a:solidFill>
                <a:latin typeface="Bold Ink"/>
                <a:ea typeface="Bold Ink"/>
                <a:cs typeface="Bold Ink"/>
                <a:sym typeface="Bold Ink"/>
              </a:rPr>
              <a:t>TAS LAPAS/RUTAN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71734" y="1654529"/>
            <a:ext cx="1854687" cy="491497"/>
            <a:chOff x="0" y="0"/>
            <a:chExt cx="1533569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33569" cy="406400"/>
            </a:xfrm>
            <a:custGeom>
              <a:avLst/>
              <a:gdLst/>
              <a:ahLst/>
              <a:cxnLst/>
              <a:rect l="l" t="t" r="r" b="b"/>
              <a:pathLst>
                <a:path w="1533569" h="406400">
                  <a:moveTo>
                    <a:pt x="1330369" y="0"/>
                  </a:moveTo>
                  <a:cubicBezTo>
                    <a:pt x="1442593" y="0"/>
                    <a:pt x="1533569" y="90976"/>
                    <a:pt x="1533569" y="203200"/>
                  </a:cubicBezTo>
                  <a:cubicBezTo>
                    <a:pt x="1533569" y="315424"/>
                    <a:pt x="1442593" y="406400"/>
                    <a:pt x="133036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4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533569" cy="454025"/>
            </a:xfrm>
            <a:prstGeom prst="rect">
              <a:avLst/>
            </a:prstGeom>
          </p:spPr>
          <p:txBody>
            <a:bodyPr lIns="21127" tIns="21127" rIns="21127" bIns="21127" rtlCol="0" anchor="ctr"/>
            <a:lstStyle/>
            <a:p>
              <a:pPr algn="ctr">
                <a:lnSpc>
                  <a:spcPts val="2147"/>
                </a:lnSpc>
                <a:spcBef>
                  <a:spcPct val="0"/>
                </a:spcBef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3280" y="1653497"/>
            <a:ext cx="492529" cy="49252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47794" y="1548499"/>
            <a:ext cx="3096412" cy="2110469"/>
            <a:chOff x="0" y="0"/>
            <a:chExt cx="1223274" cy="8337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23274" cy="833766"/>
            </a:xfrm>
            <a:custGeom>
              <a:avLst/>
              <a:gdLst/>
              <a:ahLst/>
              <a:cxnLst/>
              <a:rect l="l" t="t" r="r" b="b"/>
              <a:pathLst>
                <a:path w="1223274" h="833766">
                  <a:moveTo>
                    <a:pt x="85010" y="0"/>
                  </a:moveTo>
                  <a:lnTo>
                    <a:pt x="1138264" y="0"/>
                  </a:lnTo>
                  <a:cubicBezTo>
                    <a:pt x="1185214" y="0"/>
                    <a:pt x="1223274" y="38060"/>
                    <a:pt x="1223274" y="85010"/>
                  </a:cubicBezTo>
                  <a:lnTo>
                    <a:pt x="1223274" y="748756"/>
                  </a:lnTo>
                  <a:cubicBezTo>
                    <a:pt x="1223274" y="795706"/>
                    <a:pt x="1185214" y="833766"/>
                    <a:pt x="1138264" y="833766"/>
                  </a:cubicBezTo>
                  <a:lnTo>
                    <a:pt x="85010" y="833766"/>
                  </a:lnTo>
                  <a:cubicBezTo>
                    <a:pt x="38060" y="833766"/>
                    <a:pt x="0" y="795706"/>
                    <a:pt x="0" y="748756"/>
                  </a:cubicBezTo>
                  <a:lnTo>
                    <a:pt x="0" y="85010"/>
                  </a:lnTo>
                  <a:cubicBezTo>
                    <a:pt x="0" y="38060"/>
                    <a:pt x="38060" y="0"/>
                    <a:pt x="850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223274" cy="8528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09788" y="1548499"/>
            <a:ext cx="3096412" cy="2110469"/>
            <a:chOff x="0" y="0"/>
            <a:chExt cx="1223274" cy="83376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23274" cy="833766"/>
            </a:xfrm>
            <a:custGeom>
              <a:avLst/>
              <a:gdLst/>
              <a:ahLst/>
              <a:cxnLst/>
              <a:rect l="l" t="t" r="r" b="b"/>
              <a:pathLst>
                <a:path w="1223274" h="833766">
                  <a:moveTo>
                    <a:pt x="85010" y="0"/>
                  </a:moveTo>
                  <a:lnTo>
                    <a:pt x="1138264" y="0"/>
                  </a:lnTo>
                  <a:cubicBezTo>
                    <a:pt x="1185214" y="0"/>
                    <a:pt x="1223274" y="38060"/>
                    <a:pt x="1223274" y="85010"/>
                  </a:cubicBezTo>
                  <a:lnTo>
                    <a:pt x="1223274" y="748756"/>
                  </a:lnTo>
                  <a:cubicBezTo>
                    <a:pt x="1223274" y="795706"/>
                    <a:pt x="1185214" y="833766"/>
                    <a:pt x="1138264" y="833766"/>
                  </a:cubicBezTo>
                  <a:lnTo>
                    <a:pt x="85010" y="833766"/>
                  </a:lnTo>
                  <a:cubicBezTo>
                    <a:pt x="38060" y="833766"/>
                    <a:pt x="0" y="795706"/>
                    <a:pt x="0" y="748756"/>
                  </a:cubicBezTo>
                  <a:lnTo>
                    <a:pt x="0" y="85010"/>
                  </a:lnTo>
                  <a:cubicBezTo>
                    <a:pt x="0" y="38060"/>
                    <a:pt x="38060" y="0"/>
                    <a:pt x="850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223274" cy="8528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231238" y="4243168"/>
            <a:ext cx="3096412" cy="2110469"/>
            <a:chOff x="0" y="0"/>
            <a:chExt cx="1223274" cy="83376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23274" cy="833766"/>
            </a:xfrm>
            <a:custGeom>
              <a:avLst/>
              <a:gdLst/>
              <a:ahLst/>
              <a:cxnLst/>
              <a:rect l="l" t="t" r="r" b="b"/>
              <a:pathLst>
                <a:path w="1223274" h="833766">
                  <a:moveTo>
                    <a:pt x="85010" y="0"/>
                  </a:moveTo>
                  <a:lnTo>
                    <a:pt x="1138264" y="0"/>
                  </a:lnTo>
                  <a:cubicBezTo>
                    <a:pt x="1185214" y="0"/>
                    <a:pt x="1223274" y="38060"/>
                    <a:pt x="1223274" y="85010"/>
                  </a:cubicBezTo>
                  <a:lnTo>
                    <a:pt x="1223274" y="748756"/>
                  </a:lnTo>
                  <a:cubicBezTo>
                    <a:pt x="1223274" y="795706"/>
                    <a:pt x="1185214" y="833766"/>
                    <a:pt x="1138264" y="833766"/>
                  </a:cubicBezTo>
                  <a:lnTo>
                    <a:pt x="85010" y="833766"/>
                  </a:lnTo>
                  <a:cubicBezTo>
                    <a:pt x="38060" y="833766"/>
                    <a:pt x="0" y="795706"/>
                    <a:pt x="0" y="748756"/>
                  </a:cubicBezTo>
                  <a:lnTo>
                    <a:pt x="0" y="85010"/>
                  </a:lnTo>
                  <a:cubicBezTo>
                    <a:pt x="0" y="38060"/>
                    <a:pt x="38060" y="0"/>
                    <a:pt x="850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223274" cy="8528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444974" y="4218286"/>
            <a:ext cx="3096412" cy="2110469"/>
            <a:chOff x="0" y="0"/>
            <a:chExt cx="1223274" cy="83376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23274" cy="833766"/>
            </a:xfrm>
            <a:custGeom>
              <a:avLst/>
              <a:gdLst/>
              <a:ahLst/>
              <a:cxnLst/>
              <a:rect l="l" t="t" r="r" b="b"/>
              <a:pathLst>
                <a:path w="1223274" h="833766">
                  <a:moveTo>
                    <a:pt x="85010" y="0"/>
                  </a:moveTo>
                  <a:lnTo>
                    <a:pt x="1138264" y="0"/>
                  </a:lnTo>
                  <a:cubicBezTo>
                    <a:pt x="1185214" y="0"/>
                    <a:pt x="1223274" y="38060"/>
                    <a:pt x="1223274" y="85010"/>
                  </a:cubicBezTo>
                  <a:lnTo>
                    <a:pt x="1223274" y="748756"/>
                  </a:lnTo>
                  <a:cubicBezTo>
                    <a:pt x="1223274" y="795706"/>
                    <a:pt x="1185214" y="833766"/>
                    <a:pt x="1138264" y="833766"/>
                  </a:cubicBezTo>
                  <a:lnTo>
                    <a:pt x="85010" y="833766"/>
                  </a:lnTo>
                  <a:cubicBezTo>
                    <a:pt x="38060" y="833766"/>
                    <a:pt x="0" y="795706"/>
                    <a:pt x="0" y="748756"/>
                  </a:cubicBezTo>
                  <a:lnTo>
                    <a:pt x="0" y="85010"/>
                  </a:lnTo>
                  <a:cubicBezTo>
                    <a:pt x="0" y="38060"/>
                    <a:pt x="38060" y="0"/>
                    <a:pt x="850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1223274" cy="8528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998549" y="5089534"/>
            <a:ext cx="1283751" cy="235850"/>
            <a:chOff x="0" y="0"/>
            <a:chExt cx="507161" cy="931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07161" cy="93175"/>
            </a:xfrm>
            <a:custGeom>
              <a:avLst/>
              <a:gdLst/>
              <a:ahLst/>
              <a:cxnLst/>
              <a:rect l="l" t="t" r="r" b="b"/>
              <a:pathLst>
                <a:path w="507161" h="93175">
                  <a:moveTo>
                    <a:pt x="0" y="0"/>
                  </a:moveTo>
                  <a:lnTo>
                    <a:pt x="507161" y="0"/>
                  </a:lnTo>
                  <a:lnTo>
                    <a:pt x="507161" y="93175"/>
                  </a:lnTo>
                  <a:lnTo>
                    <a:pt x="0" y="93175"/>
                  </a:lnTo>
                  <a:close/>
                </a:path>
              </a:pathLst>
            </a:custGeom>
            <a:solidFill>
              <a:srgbClr val="FFFFFF">
                <a:alpha val="16863"/>
              </a:srgbClr>
            </a:soli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507161" cy="1122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701604" y="1653497"/>
            <a:ext cx="492529" cy="492529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564956" y="1653497"/>
            <a:ext cx="492529" cy="492529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411517" y="4374921"/>
            <a:ext cx="492529" cy="492529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663321" y="4374921"/>
            <a:ext cx="492529" cy="492529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479883" y="1654529"/>
            <a:ext cx="1854687" cy="491497"/>
            <a:chOff x="0" y="0"/>
            <a:chExt cx="1533569" cy="406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533569" cy="406400"/>
            </a:xfrm>
            <a:custGeom>
              <a:avLst/>
              <a:gdLst/>
              <a:ahLst/>
              <a:cxnLst/>
              <a:rect l="l" t="t" r="r" b="b"/>
              <a:pathLst>
                <a:path w="1533569" h="406400">
                  <a:moveTo>
                    <a:pt x="1330369" y="0"/>
                  </a:moveTo>
                  <a:cubicBezTo>
                    <a:pt x="1442593" y="0"/>
                    <a:pt x="1533569" y="90976"/>
                    <a:pt x="1533569" y="203200"/>
                  </a:cubicBezTo>
                  <a:cubicBezTo>
                    <a:pt x="1533569" y="315424"/>
                    <a:pt x="1442593" y="406400"/>
                    <a:pt x="133036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4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1533569" cy="454025"/>
            </a:xfrm>
            <a:prstGeom prst="rect">
              <a:avLst/>
            </a:prstGeom>
          </p:spPr>
          <p:txBody>
            <a:bodyPr lIns="21127" tIns="21127" rIns="21127" bIns="21127" rtlCol="0" anchor="ctr"/>
            <a:lstStyle/>
            <a:p>
              <a:pPr algn="ctr">
                <a:lnSpc>
                  <a:spcPts val="2147"/>
                </a:lnSpc>
                <a:spcBef>
                  <a:spcPct val="0"/>
                </a:spcBef>
              </a:pPr>
              <a:endParaRPr lang="id-ID" sz="1200" noProof="1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388031" y="1654529"/>
            <a:ext cx="1854687" cy="491497"/>
            <a:chOff x="0" y="0"/>
            <a:chExt cx="1533569" cy="4064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533569" cy="406400"/>
            </a:xfrm>
            <a:custGeom>
              <a:avLst/>
              <a:gdLst/>
              <a:ahLst/>
              <a:cxnLst/>
              <a:rect l="l" t="t" r="r" b="b"/>
              <a:pathLst>
                <a:path w="1533569" h="406400">
                  <a:moveTo>
                    <a:pt x="1330369" y="0"/>
                  </a:moveTo>
                  <a:cubicBezTo>
                    <a:pt x="1442593" y="0"/>
                    <a:pt x="1533569" y="90976"/>
                    <a:pt x="1533569" y="203200"/>
                  </a:cubicBezTo>
                  <a:cubicBezTo>
                    <a:pt x="1533569" y="315424"/>
                    <a:pt x="1442593" y="406400"/>
                    <a:pt x="133036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4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47625"/>
              <a:ext cx="1533569" cy="454025"/>
            </a:xfrm>
            <a:prstGeom prst="rect">
              <a:avLst/>
            </a:prstGeom>
          </p:spPr>
          <p:txBody>
            <a:bodyPr lIns="21127" tIns="21127" rIns="21127" bIns="21127" rtlCol="0" anchor="ctr"/>
            <a:lstStyle/>
            <a:p>
              <a:pPr algn="ctr">
                <a:lnSpc>
                  <a:spcPts val="2147"/>
                </a:lnSpc>
                <a:spcBef>
                  <a:spcPct val="0"/>
                </a:spcBef>
              </a:pPr>
              <a:endParaRPr lang="id-ID" sz="1200" noProof="1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3093181" y="4375953"/>
            <a:ext cx="1854687" cy="491497"/>
            <a:chOff x="0" y="0"/>
            <a:chExt cx="1533569" cy="406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533569" cy="406400"/>
            </a:xfrm>
            <a:custGeom>
              <a:avLst/>
              <a:gdLst/>
              <a:ahLst/>
              <a:cxnLst/>
              <a:rect l="l" t="t" r="r" b="b"/>
              <a:pathLst>
                <a:path w="1533569" h="406400">
                  <a:moveTo>
                    <a:pt x="1330369" y="0"/>
                  </a:moveTo>
                  <a:cubicBezTo>
                    <a:pt x="1442593" y="0"/>
                    <a:pt x="1533569" y="90976"/>
                    <a:pt x="1533569" y="203200"/>
                  </a:cubicBezTo>
                  <a:cubicBezTo>
                    <a:pt x="1533569" y="315424"/>
                    <a:pt x="1442593" y="406400"/>
                    <a:pt x="133036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4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47625"/>
              <a:ext cx="1533569" cy="454025"/>
            </a:xfrm>
            <a:prstGeom prst="rect">
              <a:avLst/>
            </a:prstGeom>
          </p:spPr>
          <p:txBody>
            <a:bodyPr lIns="21127" tIns="21127" rIns="21127" bIns="21127" rtlCol="0" anchor="ctr"/>
            <a:lstStyle/>
            <a:p>
              <a:pPr algn="ctr">
                <a:lnSpc>
                  <a:spcPts val="2147"/>
                </a:lnSpc>
                <a:spcBef>
                  <a:spcPct val="0"/>
                </a:spcBef>
              </a:pPr>
              <a:endParaRPr lang="id-ID" sz="1200" noProof="1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7460651" y="4375953"/>
            <a:ext cx="1854687" cy="491497"/>
            <a:chOff x="0" y="0"/>
            <a:chExt cx="1533569" cy="4064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533569" cy="406400"/>
            </a:xfrm>
            <a:custGeom>
              <a:avLst/>
              <a:gdLst/>
              <a:ahLst/>
              <a:cxnLst/>
              <a:rect l="l" t="t" r="r" b="b"/>
              <a:pathLst>
                <a:path w="1533569" h="406400">
                  <a:moveTo>
                    <a:pt x="1330369" y="0"/>
                  </a:moveTo>
                  <a:cubicBezTo>
                    <a:pt x="1442593" y="0"/>
                    <a:pt x="1533569" y="90976"/>
                    <a:pt x="1533569" y="203200"/>
                  </a:cubicBezTo>
                  <a:cubicBezTo>
                    <a:pt x="1533569" y="315424"/>
                    <a:pt x="1442593" y="406400"/>
                    <a:pt x="133036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43922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47625"/>
              <a:ext cx="1533569" cy="454025"/>
            </a:xfrm>
            <a:prstGeom prst="rect">
              <a:avLst/>
            </a:prstGeom>
          </p:spPr>
          <p:txBody>
            <a:bodyPr lIns="21127" tIns="21127" rIns="21127" bIns="21127" rtlCol="0" anchor="ctr"/>
            <a:lstStyle/>
            <a:p>
              <a:pPr algn="ctr">
                <a:lnSpc>
                  <a:spcPts val="2147"/>
                </a:lnSpc>
                <a:spcBef>
                  <a:spcPct val="0"/>
                </a:spcBef>
              </a:pPr>
              <a:endParaRPr lang="id-ID" sz="1200" noProof="1"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344057" y="2322446"/>
            <a:ext cx="1861811" cy="318837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919"/>
              </a:lnSpc>
            </a:pPr>
            <a:endParaRPr lang="id-ID" sz="1200" noProof="1"/>
          </a:p>
        </p:txBody>
      </p:sp>
      <p:sp>
        <p:nvSpPr>
          <p:cNvPr id="54" name="TextBox 54"/>
          <p:cNvSpPr txBox="1"/>
          <p:nvPr/>
        </p:nvSpPr>
        <p:spPr>
          <a:xfrm>
            <a:off x="4806675" y="2357967"/>
            <a:ext cx="265397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9"/>
              </a:lnSpc>
            </a:pPr>
            <a:r>
              <a:rPr lang="id-ID" sz="1584" noProof="1">
                <a:solidFill>
                  <a:srgbClr val="FFFFFF">
                    <a:alpha val="80000"/>
                  </a:srgbClr>
                </a:solidFill>
                <a:latin typeface="Bold Ink"/>
                <a:ea typeface="Bold Ink"/>
                <a:cs typeface="Bold Ink"/>
                <a:sym typeface="Bold Ink"/>
              </a:rPr>
              <a:t>PEMAHAM PENYIDIK YG RENDAH DALAM PROGRAM RESTORATIVE JUSTICE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631007" y="2357967"/>
            <a:ext cx="2653975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9"/>
              </a:lnSpc>
            </a:pPr>
            <a:r>
              <a:rPr lang="id-ID" sz="1584" noProof="1">
                <a:solidFill>
                  <a:srgbClr val="FFFFFF">
                    <a:alpha val="80000"/>
                  </a:srgbClr>
                </a:solidFill>
                <a:latin typeface="Bold Ink"/>
                <a:ea typeface="Bold Ink"/>
                <a:cs typeface="Bold Ink"/>
                <a:sym typeface="Bold Ink"/>
              </a:rPr>
              <a:t>KESULITAN DALAM PENEMPATAN PECANDU NARKOTIKA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8757054" y="2555513"/>
            <a:ext cx="1399190" cy="28409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919"/>
              </a:lnSpc>
            </a:pPr>
            <a:endParaRPr lang="id-ID" sz="1200" noProof="1"/>
          </a:p>
        </p:txBody>
      </p:sp>
      <p:sp>
        <p:nvSpPr>
          <p:cNvPr id="59" name="TextBox 59"/>
          <p:cNvSpPr txBox="1"/>
          <p:nvPr/>
        </p:nvSpPr>
        <p:spPr>
          <a:xfrm>
            <a:off x="2452457" y="4970861"/>
            <a:ext cx="265397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9"/>
              </a:lnSpc>
            </a:pPr>
            <a:r>
              <a:rPr lang="id-ID" sz="1584" noProof="1">
                <a:solidFill>
                  <a:srgbClr val="FFFFFF">
                    <a:alpha val="80000"/>
                  </a:srgbClr>
                </a:solidFill>
                <a:latin typeface="Bold Ink"/>
                <a:ea typeface="Bold Ink"/>
                <a:cs typeface="Bold Ink"/>
                <a:sym typeface="Bold Ink"/>
              </a:rPr>
              <a:t> BELUM OPTIMALNYA PELAYAYAN MELALUI APLIKASI SIMPELBNNPJATIM.COM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4806675" y="2582351"/>
            <a:ext cx="853209" cy="25051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919"/>
              </a:lnSpc>
            </a:pPr>
            <a:endParaRPr lang="id-ID" sz="1200" noProof="1"/>
          </a:p>
        </p:txBody>
      </p:sp>
      <p:grpSp>
        <p:nvGrpSpPr>
          <p:cNvPr id="63" name="Group 63"/>
          <p:cNvGrpSpPr/>
          <p:nvPr/>
        </p:nvGrpSpPr>
        <p:grpSpPr>
          <a:xfrm>
            <a:off x="2730393" y="5234964"/>
            <a:ext cx="1197803" cy="228178"/>
            <a:chOff x="0" y="0"/>
            <a:chExt cx="473206" cy="90144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473206" cy="90144"/>
            </a:xfrm>
            <a:custGeom>
              <a:avLst/>
              <a:gdLst/>
              <a:ahLst/>
              <a:cxnLst/>
              <a:rect l="l" t="t" r="r" b="b"/>
              <a:pathLst>
                <a:path w="473206" h="90144">
                  <a:moveTo>
                    <a:pt x="0" y="0"/>
                  </a:moveTo>
                  <a:lnTo>
                    <a:pt x="473206" y="0"/>
                  </a:lnTo>
                  <a:lnTo>
                    <a:pt x="473206" y="90144"/>
                  </a:lnTo>
                  <a:lnTo>
                    <a:pt x="0" y="90144"/>
                  </a:lnTo>
                  <a:close/>
                </a:path>
              </a:pathLst>
            </a:custGeom>
            <a:solidFill>
              <a:srgbClr val="FFFFFF">
                <a:alpha val="16863"/>
              </a:srgbClr>
            </a:soli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19050"/>
              <a:ext cx="473206" cy="1091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0881236" y="5942723"/>
            <a:ext cx="1555890" cy="1572319"/>
            <a:chOff x="0" y="0"/>
            <a:chExt cx="3111780" cy="3144637"/>
          </a:xfrm>
        </p:grpSpPr>
        <p:grpSp>
          <p:nvGrpSpPr>
            <p:cNvPr id="67" name="Group 67"/>
            <p:cNvGrpSpPr/>
            <p:nvPr/>
          </p:nvGrpSpPr>
          <p:grpSpPr>
            <a:xfrm>
              <a:off x="483614" y="516471"/>
              <a:ext cx="2628166" cy="2628166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>
              <a:off x="0" y="0"/>
              <a:ext cx="1398610" cy="1398610"/>
              <a:chOff x="0" y="0"/>
              <a:chExt cx="812800" cy="81280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</p:grpSp>
      <p:grpSp>
        <p:nvGrpSpPr>
          <p:cNvPr id="73" name="Group 73"/>
          <p:cNvGrpSpPr/>
          <p:nvPr/>
        </p:nvGrpSpPr>
        <p:grpSpPr>
          <a:xfrm rot="6479922">
            <a:off x="-219602" y="-51081"/>
            <a:ext cx="657041" cy="657041"/>
            <a:chOff x="0" y="0"/>
            <a:chExt cx="812800" cy="8128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76" name="Group 76"/>
          <p:cNvGrpSpPr/>
          <p:nvPr/>
        </p:nvGrpSpPr>
        <p:grpSpPr>
          <a:xfrm rot="6479922">
            <a:off x="287915" y="-71159"/>
            <a:ext cx="349653" cy="349653"/>
            <a:chOff x="0" y="0"/>
            <a:chExt cx="812800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79" name="TextBox 79"/>
          <p:cNvSpPr txBox="1"/>
          <p:nvPr/>
        </p:nvSpPr>
        <p:spPr>
          <a:xfrm>
            <a:off x="2945123" y="246245"/>
            <a:ext cx="6301755" cy="854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id-ID" sz="5875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Latar Belakang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684421" y="1723906"/>
            <a:ext cx="1629311" cy="315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</a:pPr>
            <a:r>
              <a:rPr lang="id-ID" sz="1903" b="1" noProof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PERTAMA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5592571" y="1723906"/>
            <a:ext cx="1629311" cy="315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</a:pPr>
            <a:r>
              <a:rPr lang="id-ID" sz="1903" b="1" noProof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KEDUA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9500719" y="1723906"/>
            <a:ext cx="1629311" cy="315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</a:pPr>
            <a:r>
              <a:rPr lang="id-ID" sz="1903" b="1" noProof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KETIGA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3205869" y="4445330"/>
            <a:ext cx="1629311" cy="315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</a:pPr>
            <a:r>
              <a:rPr lang="id-ID" sz="1903" b="1" noProof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KEEMPAT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7573338" y="4445330"/>
            <a:ext cx="1629311" cy="315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</a:pPr>
            <a:r>
              <a:rPr lang="id-ID" sz="1903" b="1" noProof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KELIMA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6734057" y="5077000"/>
            <a:ext cx="2653975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9"/>
              </a:lnSpc>
            </a:pPr>
            <a:r>
              <a:rPr lang="id-ID" sz="1584" noProof="1">
                <a:solidFill>
                  <a:srgbClr val="FFFFFF">
                    <a:alpha val="80000"/>
                  </a:srgbClr>
                </a:solidFill>
                <a:latin typeface="Bold Ink"/>
                <a:ea typeface="Bold Ink"/>
                <a:cs typeface="Bold Ink"/>
                <a:sym typeface="Bold Ink"/>
              </a:rPr>
              <a:t>LEMAHNYA </a:t>
            </a:r>
            <a:r>
              <a:rPr lang="en-US" sz="1584" noProof="1">
                <a:solidFill>
                  <a:srgbClr val="FFFFFF">
                    <a:alpha val="80000"/>
                  </a:srgbClr>
                </a:solidFill>
                <a:latin typeface="Bold Ink"/>
                <a:ea typeface="Bold Ink"/>
                <a:cs typeface="Bold Ink"/>
                <a:sym typeface="Bold Ink"/>
              </a:rPr>
              <a:t>KOORDINASI </a:t>
            </a:r>
            <a:r>
              <a:rPr lang="id-ID" sz="1584" noProof="1">
                <a:solidFill>
                  <a:srgbClr val="FFFFFF">
                    <a:alpha val="80000"/>
                  </a:srgbClr>
                </a:solidFill>
                <a:latin typeface="Bold Ink"/>
                <a:ea typeface="Bold Ink"/>
                <a:cs typeface="Bold Ink"/>
                <a:sym typeface="Bold Ink"/>
              </a:rPr>
              <a:t>ANTAR INSTASI ATAU LEMBAGA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7434" y="390844"/>
            <a:ext cx="7095809" cy="1341186"/>
            <a:chOff x="0" y="0"/>
            <a:chExt cx="2474112" cy="4676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4112" cy="467634"/>
            </a:xfrm>
            <a:custGeom>
              <a:avLst/>
              <a:gdLst/>
              <a:ahLst/>
              <a:cxnLst/>
              <a:rect l="l" t="t" r="r" b="b"/>
              <a:pathLst>
                <a:path w="2474112" h="467634">
                  <a:moveTo>
                    <a:pt x="14547" y="0"/>
                  </a:moveTo>
                  <a:lnTo>
                    <a:pt x="2459565" y="0"/>
                  </a:lnTo>
                  <a:cubicBezTo>
                    <a:pt x="2463423" y="0"/>
                    <a:pt x="2467123" y="1533"/>
                    <a:pt x="2469852" y="4261"/>
                  </a:cubicBezTo>
                  <a:cubicBezTo>
                    <a:pt x="2472580" y="6989"/>
                    <a:pt x="2474112" y="10689"/>
                    <a:pt x="2474112" y="14547"/>
                  </a:cubicBezTo>
                  <a:lnTo>
                    <a:pt x="2474112" y="453087"/>
                  </a:lnTo>
                  <a:cubicBezTo>
                    <a:pt x="2474112" y="456945"/>
                    <a:pt x="2472580" y="460645"/>
                    <a:pt x="2469852" y="463374"/>
                  </a:cubicBezTo>
                  <a:cubicBezTo>
                    <a:pt x="2467123" y="466102"/>
                    <a:pt x="2463423" y="467634"/>
                    <a:pt x="2459565" y="467634"/>
                  </a:cubicBezTo>
                  <a:lnTo>
                    <a:pt x="14547" y="467634"/>
                  </a:lnTo>
                  <a:cubicBezTo>
                    <a:pt x="6513" y="467634"/>
                    <a:pt x="0" y="461121"/>
                    <a:pt x="0" y="453087"/>
                  </a:cubicBezTo>
                  <a:lnTo>
                    <a:pt x="0" y="14547"/>
                  </a:lnTo>
                  <a:cubicBezTo>
                    <a:pt x="0" y="10689"/>
                    <a:pt x="1533" y="6989"/>
                    <a:pt x="4261" y="4261"/>
                  </a:cubicBezTo>
                  <a:cubicBezTo>
                    <a:pt x="6989" y="1533"/>
                    <a:pt x="10689" y="0"/>
                    <a:pt x="145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74112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87856" y="390844"/>
            <a:ext cx="1320121" cy="1341186"/>
            <a:chOff x="0" y="0"/>
            <a:chExt cx="460290" cy="4676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78194" y="0"/>
                  </a:moveTo>
                  <a:lnTo>
                    <a:pt x="382096" y="0"/>
                  </a:lnTo>
                  <a:cubicBezTo>
                    <a:pt x="402834" y="0"/>
                    <a:pt x="422723" y="8238"/>
                    <a:pt x="437387" y="22902"/>
                  </a:cubicBezTo>
                  <a:cubicBezTo>
                    <a:pt x="452052" y="37567"/>
                    <a:pt x="460290" y="57456"/>
                    <a:pt x="460290" y="78194"/>
                  </a:cubicBezTo>
                  <a:lnTo>
                    <a:pt x="460290" y="389440"/>
                  </a:lnTo>
                  <a:cubicBezTo>
                    <a:pt x="460290" y="410179"/>
                    <a:pt x="452052" y="430068"/>
                    <a:pt x="437387" y="444732"/>
                  </a:cubicBezTo>
                  <a:cubicBezTo>
                    <a:pt x="422723" y="459396"/>
                    <a:pt x="402834" y="467634"/>
                    <a:pt x="382096" y="467634"/>
                  </a:cubicBezTo>
                  <a:lnTo>
                    <a:pt x="78194" y="467634"/>
                  </a:lnTo>
                  <a:cubicBezTo>
                    <a:pt x="57456" y="467634"/>
                    <a:pt x="37567" y="459396"/>
                    <a:pt x="22902" y="444732"/>
                  </a:cubicBezTo>
                  <a:cubicBezTo>
                    <a:pt x="8238" y="430068"/>
                    <a:pt x="0" y="410179"/>
                    <a:pt x="0" y="389440"/>
                  </a:cubicBezTo>
                  <a:lnTo>
                    <a:pt x="0" y="78194"/>
                  </a:lnTo>
                  <a:cubicBezTo>
                    <a:pt x="0" y="57456"/>
                    <a:pt x="8238" y="37567"/>
                    <a:pt x="22902" y="22902"/>
                  </a:cubicBezTo>
                  <a:cubicBezTo>
                    <a:pt x="37567" y="8238"/>
                    <a:pt x="57456" y="0"/>
                    <a:pt x="781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639975" y="6594064"/>
            <a:ext cx="1099912" cy="109991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306725" y="6424838"/>
            <a:ext cx="433162" cy="43316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674283" y="685800"/>
            <a:ext cx="433162" cy="43316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890864" y="1055462"/>
            <a:ext cx="136309" cy="127000"/>
            <a:chOff x="0" y="0"/>
            <a:chExt cx="872377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717096" y="2000250"/>
            <a:ext cx="935663" cy="871765"/>
            <a:chOff x="0" y="0"/>
            <a:chExt cx="872377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256337" y="5986235"/>
            <a:ext cx="136309" cy="127000"/>
            <a:chOff x="0" y="0"/>
            <a:chExt cx="872377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26" name="Freeform 26"/>
          <p:cNvSpPr/>
          <p:nvPr/>
        </p:nvSpPr>
        <p:spPr>
          <a:xfrm>
            <a:off x="941871" y="2000250"/>
            <a:ext cx="10017147" cy="4470152"/>
          </a:xfrm>
          <a:custGeom>
            <a:avLst/>
            <a:gdLst/>
            <a:ahLst/>
            <a:cxnLst/>
            <a:rect l="l" t="t" r="r" b="b"/>
            <a:pathLst>
              <a:path w="15025721" h="6705228">
                <a:moveTo>
                  <a:pt x="0" y="0"/>
                </a:moveTo>
                <a:lnTo>
                  <a:pt x="15025722" y="0"/>
                </a:lnTo>
                <a:lnTo>
                  <a:pt x="15025722" y="6705228"/>
                </a:lnTo>
                <a:lnTo>
                  <a:pt x="0" y="67052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27" name="Freeform 27"/>
          <p:cNvSpPr/>
          <p:nvPr/>
        </p:nvSpPr>
        <p:spPr>
          <a:xfrm>
            <a:off x="2149498" y="668014"/>
            <a:ext cx="796837" cy="793849"/>
          </a:xfrm>
          <a:custGeom>
            <a:avLst/>
            <a:gdLst/>
            <a:ahLst/>
            <a:cxnLst/>
            <a:rect l="l" t="t" r="r" b="b"/>
            <a:pathLst>
              <a:path w="1195256" h="1190773">
                <a:moveTo>
                  <a:pt x="0" y="0"/>
                </a:moveTo>
                <a:lnTo>
                  <a:pt x="1195256" y="0"/>
                </a:lnTo>
                <a:lnTo>
                  <a:pt x="1195256" y="1190773"/>
                </a:lnTo>
                <a:lnTo>
                  <a:pt x="0" y="11907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28" name="TextBox 28"/>
          <p:cNvSpPr txBox="1"/>
          <p:nvPr/>
        </p:nvSpPr>
        <p:spPr>
          <a:xfrm>
            <a:off x="3597959" y="655412"/>
            <a:ext cx="643363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id-ID" sz="2697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PKS Antara Polda Jatim dgn BNNP Jatim &amp; Lembaga Rehabilitasi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8797" y="1714304"/>
            <a:ext cx="10733943" cy="4226490"/>
          </a:xfrm>
          <a:custGeom>
            <a:avLst/>
            <a:gdLst/>
            <a:ahLst/>
            <a:cxnLst/>
            <a:rect l="l" t="t" r="r" b="b"/>
            <a:pathLst>
              <a:path w="16100915" h="6339735">
                <a:moveTo>
                  <a:pt x="0" y="0"/>
                </a:moveTo>
                <a:lnTo>
                  <a:pt x="16100916" y="0"/>
                </a:lnTo>
                <a:lnTo>
                  <a:pt x="16100916" y="6339736"/>
                </a:lnTo>
                <a:lnTo>
                  <a:pt x="0" y="6339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3" name="Freeform 3"/>
          <p:cNvSpPr/>
          <p:nvPr/>
        </p:nvSpPr>
        <p:spPr>
          <a:xfrm>
            <a:off x="1962414" y="4887075"/>
            <a:ext cx="8586709" cy="547403"/>
          </a:xfrm>
          <a:custGeom>
            <a:avLst/>
            <a:gdLst/>
            <a:ahLst/>
            <a:cxnLst/>
            <a:rect l="l" t="t" r="r" b="b"/>
            <a:pathLst>
              <a:path w="12880064" h="821104">
                <a:moveTo>
                  <a:pt x="0" y="0"/>
                </a:moveTo>
                <a:lnTo>
                  <a:pt x="12880064" y="0"/>
                </a:lnTo>
                <a:lnTo>
                  <a:pt x="12880064" y="821104"/>
                </a:lnTo>
                <a:lnTo>
                  <a:pt x="0" y="821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grpSp>
        <p:nvGrpSpPr>
          <p:cNvPr id="4" name="Group 4"/>
          <p:cNvGrpSpPr/>
          <p:nvPr/>
        </p:nvGrpSpPr>
        <p:grpSpPr>
          <a:xfrm>
            <a:off x="3297434" y="390844"/>
            <a:ext cx="7095809" cy="1341186"/>
            <a:chOff x="0" y="0"/>
            <a:chExt cx="2474112" cy="467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74112" cy="467634"/>
            </a:xfrm>
            <a:custGeom>
              <a:avLst/>
              <a:gdLst/>
              <a:ahLst/>
              <a:cxnLst/>
              <a:rect l="l" t="t" r="r" b="b"/>
              <a:pathLst>
                <a:path w="2474112" h="467634">
                  <a:moveTo>
                    <a:pt x="14547" y="0"/>
                  </a:moveTo>
                  <a:lnTo>
                    <a:pt x="2459565" y="0"/>
                  </a:lnTo>
                  <a:cubicBezTo>
                    <a:pt x="2463423" y="0"/>
                    <a:pt x="2467123" y="1533"/>
                    <a:pt x="2469852" y="4261"/>
                  </a:cubicBezTo>
                  <a:cubicBezTo>
                    <a:pt x="2472580" y="6989"/>
                    <a:pt x="2474112" y="10689"/>
                    <a:pt x="2474112" y="14547"/>
                  </a:cubicBezTo>
                  <a:lnTo>
                    <a:pt x="2474112" y="453087"/>
                  </a:lnTo>
                  <a:cubicBezTo>
                    <a:pt x="2474112" y="456945"/>
                    <a:pt x="2472580" y="460645"/>
                    <a:pt x="2469852" y="463374"/>
                  </a:cubicBezTo>
                  <a:cubicBezTo>
                    <a:pt x="2467123" y="466102"/>
                    <a:pt x="2463423" y="467634"/>
                    <a:pt x="2459565" y="467634"/>
                  </a:cubicBezTo>
                  <a:lnTo>
                    <a:pt x="14547" y="467634"/>
                  </a:lnTo>
                  <a:cubicBezTo>
                    <a:pt x="6513" y="467634"/>
                    <a:pt x="0" y="461121"/>
                    <a:pt x="0" y="453087"/>
                  </a:cubicBezTo>
                  <a:lnTo>
                    <a:pt x="0" y="14547"/>
                  </a:lnTo>
                  <a:cubicBezTo>
                    <a:pt x="0" y="10689"/>
                    <a:pt x="1533" y="6989"/>
                    <a:pt x="4261" y="4261"/>
                  </a:cubicBezTo>
                  <a:cubicBezTo>
                    <a:pt x="6989" y="1533"/>
                    <a:pt x="10689" y="0"/>
                    <a:pt x="145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474112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887856" y="390844"/>
            <a:ext cx="1320121" cy="1341186"/>
            <a:chOff x="0" y="0"/>
            <a:chExt cx="460290" cy="467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78194" y="0"/>
                  </a:moveTo>
                  <a:lnTo>
                    <a:pt x="382096" y="0"/>
                  </a:lnTo>
                  <a:cubicBezTo>
                    <a:pt x="402834" y="0"/>
                    <a:pt x="422723" y="8238"/>
                    <a:pt x="437387" y="22902"/>
                  </a:cubicBezTo>
                  <a:cubicBezTo>
                    <a:pt x="452052" y="37567"/>
                    <a:pt x="460290" y="57456"/>
                    <a:pt x="460290" y="78194"/>
                  </a:cubicBezTo>
                  <a:lnTo>
                    <a:pt x="460290" y="389440"/>
                  </a:lnTo>
                  <a:cubicBezTo>
                    <a:pt x="460290" y="410179"/>
                    <a:pt x="452052" y="430068"/>
                    <a:pt x="437387" y="444732"/>
                  </a:cubicBezTo>
                  <a:cubicBezTo>
                    <a:pt x="422723" y="459396"/>
                    <a:pt x="402834" y="467634"/>
                    <a:pt x="382096" y="467634"/>
                  </a:cubicBezTo>
                  <a:lnTo>
                    <a:pt x="78194" y="467634"/>
                  </a:lnTo>
                  <a:cubicBezTo>
                    <a:pt x="57456" y="467634"/>
                    <a:pt x="37567" y="459396"/>
                    <a:pt x="22902" y="444732"/>
                  </a:cubicBezTo>
                  <a:cubicBezTo>
                    <a:pt x="8238" y="430068"/>
                    <a:pt x="0" y="410179"/>
                    <a:pt x="0" y="389440"/>
                  </a:cubicBezTo>
                  <a:lnTo>
                    <a:pt x="0" y="78194"/>
                  </a:lnTo>
                  <a:cubicBezTo>
                    <a:pt x="0" y="57456"/>
                    <a:pt x="8238" y="37567"/>
                    <a:pt x="22902" y="22902"/>
                  </a:cubicBezTo>
                  <a:cubicBezTo>
                    <a:pt x="37567" y="8238"/>
                    <a:pt x="57456" y="0"/>
                    <a:pt x="781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82140" y="603812"/>
            <a:ext cx="931552" cy="915250"/>
          </a:xfrm>
          <a:custGeom>
            <a:avLst/>
            <a:gdLst/>
            <a:ahLst/>
            <a:cxnLst/>
            <a:rect l="l" t="t" r="r" b="b"/>
            <a:pathLst>
              <a:path w="1397328" h="1372875">
                <a:moveTo>
                  <a:pt x="0" y="0"/>
                </a:moveTo>
                <a:lnTo>
                  <a:pt x="1397328" y="0"/>
                </a:lnTo>
                <a:lnTo>
                  <a:pt x="1397328" y="1372875"/>
                </a:lnTo>
                <a:lnTo>
                  <a:pt x="0" y="137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1" name="TextBox 11"/>
          <p:cNvSpPr txBox="1"/>
          <p:nvPr/>
        </p:nvSpPr>
        <p:spPr>
          <a:xfrm>
            <a:off x="3568186" y="515474"/>
            <a:ext cx="6608374" cy="106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Koordinasi dgn BNNP &amp; Bidkum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639975" y="6594064"/>
            <a:ext cx="1099912" cy="109991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306725" y="6424838"/>
            <a:ext cx="433162" cy="4331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717096" y="2000250"/>
            <a:ext cx="935663" cy="871765"/>
            <a:chOff x="0" y="0"/>
            <a:chExt cx="872377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256337" y="5986235"/>
            <a:ext cx="136309" cy="127000"/>
            <a:chOff x="0" y="0"/>
            <a:chExt cx="872377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7434" y="390844"/>
            <a:ext cx="7095809" cy="1341186"/>
            <a:chOff x="0" y="0"/>
            <a:chExt cx="2474112" cy="4676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4112" cy="467634"/>
            </a:xfrm>
            <a:custGeom>
              <a:avLst/>
              <a:gdLst/>
              <a:ahLst/>
              <a:cxnLst/>
              <a:rect l="l" t="t" r="r" b="b"/>
              <a:pathLst>
                <a:path w="2474112" h="467634">
                  <a:moveTo>
                    <a:pt x="14547" y="0"/>
                  </a:moveTo>
                  <a:lnTo>
                    <a:pt x="2459565" y="0"/>
                  </a:lnTo>
                  <a:cubicBezTo>
                    <a:pt x="2463423" y="0"/>
                    <a:pt x="2467123" y="1533"/>
                    <a:pt x="2469852" y="4261"/>
                  </a:cubicBezTo>
                  <a:cubicBezTo>
                    <a:pt x="2472580" y="6989"/>
                    <a:pt x="2474112" y="10689"/>
                    <a:pt x="2474112" y="14547"/>
                  </a:cubicBezTo>
                  <a:lnTo>
                    <a:pt x="2474112" y="453087"/>
                  </a:lnTo>
                  <a:cubicBezTo>
                    <a:pt x="2474112" y="456945"/>
                    <a:pt x="2472580" y="460645"/>
                    <a:pt x="2469852" y="463374"/>
                  </a:cubicBezTo>
                  <a:cubicBezTo>
                    <a:pt x="2467123" y="466102"/>
                    <a:pt x="2463423" y="467634"/>
                    <a:pt x="2459565" y="467634"/>
                  </a:cubicBezTo>
                  <a:lnTo>
                    <a:pt x="14547" y="467634"/>
                  </a:lnTo>
                  <a:cubicBezTo>
                    <a:pt x="6513" y="467634"/>
                    <a:pt x="0" y="461121"/>
                    <a:pt x="0" y="453087"/>
                  </a:cubicBezTo>
                  <a:lnTo>
                    <a:pt x="0" y="14547"/>
                  </a:lnTo>
                  <a:cubicBezTo>
                    <a:pt x="0" y="10689"/>
                    <a:pt x="1533" y="6989"/>
                    <a:pt x="4261" y="4261"/>
                  </a:cubicBezTo>
                  <a:cubicBezTo>
                    <a:pt x="6989" y="1533"/>
                    <a:pt x="10689" y="0"/>
                    <a:pt x="1454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74112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68186" y="515474"/>
            <a:ext cx="8023733" cy="106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Pembentukan Tim Pokja </a:t>
            </a:r>
          </a:p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PKS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887856" y="390844"/>
            <a:ext cx="1320121" cy="1341186"/>
            <a:chOff x="0" y="0"/>
            <a:chExt cx="460290" cy="4676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78194" y="0"/>
                  </a:moveTo>
                  <a:lnTo>
                    <a:pt x="382096" y="0"/>
                  </a:lnTo>
                  <a:cubicBezTo>
                    <a:pt x="402834" y="0"/>
                    <a:pt x="422723" y="8238"/>
                    <a:pt x="437387" y="22902"/>
                  </a:cubicBezTo>
                  <a:cubicBezTo>
                    <a:pt x="452052" y="37567"/>
                    <a:pt x="460290" y="57456"/>
                    <a:pt x="460290" y="78194"/>
                  </a:cubicBezTo>
                  <a:lnTo>
                    <a:pt x="460290" y="389440"/>
                  </a:lnTo>
                  <a:cubicBezTo>
                    <a:pt x="460290" y="410179"/>
                    <a:pt x="452052" y="430068"/>
                    <a:pt x="437387" y="444732"/>
                  </a:cubicBezTo>
                  <a:cubicBezTo>
                    <a:pt x="422723" y="459396"/>
                    <a:pt x="402834" y="467634"/>
                    <a:pt x="382096" y="467634"/>
                  </a:cubicBezTo>
                  <a:lnTo>
                    <a:pt x="78194" y="467634"/>
                  </a:lnTo>
                  <a:cubicBezTo>
                    <a:pt x="57456" y="467634"/>
                    <a:pt x="37567" y="459396"/>
                    <a:pt x="22902" y="444732"/>
                  </a:cubicBezTo>
                  <a:cubicBezTo>
                    <a:pt x="8238" y="430068"/>
                    <a:pt x="0" y="410179"/>
                    <a:pt x="0" y="389440"/>
                  </a:cubicBezTo>
                  <a:lnTo>
                    <a:pt x="0" y="78194"/>
                  </a:lnTo>
                  <a:cubicBezTo>
                    <a:pt x="0" y="57456"/>
                    <a:pt x="8238" y="37567"/>
                    <a:pt x="22902" y="22902"/>
                  </a:cubicBezTo>
                  <a:cubicBezTo>
                    <a:pt x="37567" y="8238"/>
                    <a:pt x="57456" y="0"/>
                    <a:pt x="781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39975" y="6594064"/>
            <a:ext cx="1099912" cy="109991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06725" y="6424838"/>
            <a:ext cx="433162" cy="4331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674283" y="685800"/>
            <a:ext cx="433162" cy="4331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890864" y="1055462"/>
            <a:ext cx="136309" cy="127000"/>
            <a:chOff x="0" y="0"/>
            <a:chExt cx="872377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717096" y="2000250"/>
            <a:ext cx="935663" cy="871765"/>
            <a:chOff x="0" y="0"/>
            <a:chExt cx="872377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256337" y="5986235"/>
            <a:ext cx="136309" cy="127000"/>
            <a:chOff x="0" y="0"/>
            <a:chExt cx="872377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27" name="Freeform 27"/>
          <p:cNvSpPr/>
          <p:nvPr/>
        </p:nvSpPr>
        <p:spPr>
          <a:xfrm>
            <a:off x="461037" y="1856660"/>
            <a:ext cx="2746940" cy="2649761"/>
          </a:xfrm>
          <a:custGeom>
            <a:avLst/>
            <a:gdLst/>
            <a:ahLst/>
            <a:cxnLst/>
            <a:rect l="l" t="t" r="r" b="b"/>
            <a:pathLst>
              <a:path w="4799708" h="4397011">
                <a:moveTo>
                  <a:pt x="0" y="0"/>
                </a:moveTo>
                <a:lnTo>
                  <a:pt x="4799708" y="0"/>
                </a:lnTo>
                <a:lnTo>
                  <a:pt x="4799708" y="4397012"/>
                </a:lnTo>
                <a:lnTo>
                  <a:pt x="0" y="4397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28" name="Freeform 28"/>
          <p:cNvSpPr/>
          <p:nvPr/>
        </p:nvSpPr>
        <p:spPr>
          <a:xfrm>
            <a:off x="461037" y="4461495"/>
            <a:ext cx="2746940" cy="1988724"/>
          </a:xfrm>
          <a:custGeom>
            <a:avLst/>
            <a:gdLst/>
            <a:ahLst/>
            <a:cxnLst/>
            <a:rect l="l" t="t" r="r" b="b"/>
            <a:pathLst>
              <a:path w="4511746" h="3191984">
                <a:moveTo>
                  <a:pt x="0" y="0"/>
                </a:moveTo>
                <a:lnTo>
                  <a:pt x="4511746" y="0"/>
                </a:lnTo>
                <a:lnTo>
                  <a:pt x="4511746" y="3191983"/>
                </a:lnTo>
                <a:lnTo>
                  <a:pt x="0" y="319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29" name="Freeform 29"/>
          <p:cNvSpPr/>
          <p:nvPr/>
        </p:nvSpPr>
        <p:spPr>
          <a:xfrm>
            <a:off x="3562718" y="1875876"/>
            <a:ext cx="2690471" cy="2585619"/>
          </a:xfrm>
          <a:custGeom>
            <a:avLst/>
            <a:gdLst/>
            <a:ahLst/>
            <a:cxnLst/>
            <a:rect l="l" t="t" r="r" b="b"/>
            <a:pathLst>
              <a:path w="5341655" h="4639749">
                <a:moveTo>
                  <a:pt x="0" y="0"/>
                </a:moveTo>
                <a:lnTo>
                  <a:pt x="5341655" y="0"/>
                </a:lnTo>
                <a:lnTo>
                  <a:pt x="5341655" y="4639749"/>
                </a:lnTo>
                <a:lnTo>
                  <a:pt x="0" y="4639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9981"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30" name="Freeform 30"/>
          <p:cNvSpPr/>
          <p:nvPr/>
        </p:nvSpPr>
        <p:spPr>
          <a:xfrm>
            <a:off x="3551247" y="4546655"/>
            <a:ext cx="2690471" cy="1878184"/>
          </a:xfrm>
          <a:custGeom>
            <a:avLst/>
            <a:gdLst/>
            <a:ahLst/>
            <a:cxnLst/>
            <a:rect l="l" t="t" r="r" b="b"/>
            <a:pathLst>
              <a:path w="5079015" h="3232217">
                <a:moveTo>
                  <a:pt x="0" y="0"/>
                </a:moveTo>
                <a:lnTo>
                  <a:pt x="5079015" y="0"/>
                </a:lnTo>
                <a:lnTo>
                  <a:pt x="5079015" y="3232218"/>
                </a:lnTo>
                <a:lnTo>
                  <a:pt x="0" y="32322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5655"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31" name="Freeform 31"/>
          <p:cNvSpPr/>
          <p:nvPr/>
        </p:nvSpPr>
        <p:spPr>
          <a:xfrm>
            <a:off x="2060940" y="779095"/>
            <a:ext cx="957093" cy="564685"/>
          </a:xfrm>
          <a:custGeom>
            <a:avLst/>
            <a:gdLst/>
            <a:ahLst/>
            <a:cxnLst/>
            <a:rect l="l" t="t" r="r" b="b"/>
            <a:pathLst>
              <a:path w="1435640" h="847028">
                <a:moveTo>
                  <a:pt x="0" y="0"/>
                </a:moveTo>
                <a:lnTo>
                  <a:pt x="1435641" y="0"/>
                </a:lnTo>
                <a:lnTo>
                  <a:pt x="1435641" y="847027"/>
                </a:lnTo>
                <a:lnTo>
                  <a:pt x="0" y="8470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E5E3A51-4CEA-9E73-EA4E-367C9E889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931" y="1875876"/>
            <a:ext cx="4433399" cy="25003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8A9D1E-6DBC-089C-18F0-D97279CF9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3538" y="4376261"/>
            <a:ext cx="4442184" cy="2073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7433" y="390844"/>
            <a:ext cx="5616580" cy="1341186"/>
            <a:chOff x="0" y="0"/>
            <a:chExt cx="1958346" cy="4676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8346" cy="467634"/>
            </a:xfrm>
            <a:custGeom>
              <a:avLst/>
              <a:gdLst/>
              <a:ahLst/>
              <a:cxnLst/>
              <a:rect l="l" t="t" r="r" b="b"/>
              <a:pathLst>
                <a:path w="1958346" h="467634">
                  <a:moveTo>
                    <a:pt x="18379" y="0"/>
                  </a:moveTo>
                  <a:lnTo>
                    <a:pt x="1939967" y="0"/>
                  </a:lnTo>
                  <a:cubicBezTo>
                    <a:pt x="1950117" y="0"/>
                    <a:pt x="1958346" y="8228"/>
                    <a:pt x="1958346" y="18379"/>
                  </a:cubicBezTo>
                  <a:lnTo>
                    <a:pt x="1958346" y="449256"/>
                  </a:lnTo>
                  <a:cubicBezTo>
                    <a:pt x="1958346" y="454130"/>
                    <a:pt x="1956409" y="458805"/>
                    <a:pt x="1952963" y="462251"/>
                  </a:cubicBezTo>
                  <a:cubicBezTo>
                    <a:pt x="1949516" y="465698"/>
                    <a:pt x="1944841" y="467634"/>
                    <a:pt x="1939967" y="467634"/>
                  </a:cubicBezTo>
                  <a:lnTo>
                    <a:pt x="18379" y="467634"/>
                  </a:lnTo>
                  <a:cubicBezTo>
                    <a:pt x="8228" y="467634"/>
                    <a:pt x="0" y="459406"/>
                    <a:pt x="0" y="449256"/>
                  </a:cubicBezTo>
                  <a:lnTo>
                    <a:pt x="0" y="18379"/>
                  </a:lnTo>
                  <a:cubicBezTo>
                    <a:pt x="0" y="8228"/>
                    <a:pt x="8228" y="0"/>
                    <a:pt x="183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958346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705789" y="779305"/>
            <a:ext cx="8023733" cy="517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Rapat Iternal PKS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887856" y="390844"/>
            <a:ext cx="1320121" cy="1341186"/>
            <a:chOff x="0" y="0"/>
            <a:chExt cx="460290" cy="4676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78194" y="0"/>
                  </a:moveTo>
                  <a:lnTo>
                    <a:pt x="382096" y="0"/>
                  </a:lnTo>
                  <a:cubicBezTo>
                    <a:pt x="402834" y="0"/>
                    <a:pt x="422723" y="8238"/>
                    <a:pt x="437387" y="22902"/>
                  </a:cubicBezTo>
                  <a:cubicBezTo>
                    <a:pt x="452052" y="37567"/>
                    <a:pt x="460290" y="57456"/>
                    <a:pt x="460290" y="78194"/>
                  </a:cubicBezTo>
                  <a:lnTo>
                    <a:pt x="460290" y="389440"/>
                  </a:lnTo>
                  <a:cubicBezTo>
                    <a:pt x="460290" y="410179"/>
                    <a:pt x="452052" y="430068"/>
                    <a:pt x="437387" y="444732"/>
                  </a:cubicBezTo>
                  <a:cubicBezTo>
                    <a:pt x="422723" y="459396"/>
                    <a:pt x="402834" y="467634"/>
                    <a:pt x="382096" y="467634"/>
                  </a:cubicBezTo>
                  <a:lnTo>
                    <a:pt x="78194" y="467634"/>
                  </a:lnTo>
                  <a:cubicBezTo>
                    <a:pt x="57456" y="467634"/>
                    <a:pt x="37567" y="459396"/>
                    <a:pt x="22902" y="444732"/>
                  </a:cubicBezTo>
                  <a:cubicBezTo>
                    <a:pt x="8238" y="430068"/>
                    <a:pt x="0" y="410179"/>
                    <a:pt x="0" y="389440"/>
                  </a:cubicBezTo>
                  <a:lnTo>
                    <a:pt x="0" y="78194"/>
                  </a:lnTo>
                  <a:cubicBezTo>
                    <a:pt x="0" y="57456"/>
                    <a:pt x="8238" y="37567"/>
                    <a:pt x="22902" y="22902"/>
                  </a:cubicBezTo>
                  <a:cubicBezTo>
                    <a:pt x="37567" y="8238"/>
                    <a:pt x="57456" y="0"/>
                    <a:pt x="781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39975" y="6594064"/>
            <a:ext cx="1099912" cy="109991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06725" y="6424838"/>
            <a:ext cx="433162" cy="4331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674283" y="685800"/>
            <a:ext cx="433162" cy="43316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890864" y="1055462"/>
            <a:ext cx="136309" cy="127000"/>
            <a:chOff x="0" y="0"/>
            <a:chExt cx="872377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717096" y="2000250"/>
            <a:ext cx="935663" cy="871765"/>
            <a:chOff x="0" y="0"/>
            <a:chExt cx="872377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256337" y="5986235"/>
            <a:ext cx="136309" cy="127000"/>
            <a:chOff x="0" y="0"/>
            <a:chExt cx="872377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72377" cy="812800"/>
            </a:xfrm>
            <a:custGeom>
              <a:avLst/>
              <a:gdLst/>
              <a:ahLst/>
              <a:cxnLst/>
              <a:rect l="l" t="t" r="r" b="b"/>
              <a:pathLst>
                <a:path w="872377" h="812800">
                  <a:moveTo>
                    <a:pt x="436188" y="0"/>
                  </a:moveTo>
                  <a:cubicBezTo>
                    <a:pt x="195288" y="0"/>
                    <a:pt x="0" y="181951"/>
                    <a:pt x="0" y="406400"/>
                  </a:cubicBezTo>
                  <a:cubicBezTo>
                    <a:pt x="0" y="630849"/>
                    <a:pt x="195288" y="812800"/>
                    <a:pt x="436188" y="812800"/>
                  </a:cubicBezTo>
                  <a:cubicBezTo>
                    <a:pt x="677089" y="812800"/>
                    <a:pt x="872377" y="630849"/>
                    <a:pt x="872377" y="406400"/>
                  </a:cubicBezTo>
                  <a:cubicBezTo>
                    <a:pt x="872377" y="181951"/>
                    <a:pt x="677089" y="0"/>
                    <a:pt x="43618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1785" y="47625"/>
              <a:ext cx="708806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193132" y="2169802"/>
            <a:ext cx="9914313" cy="4424262"/>
          </a:xfrm>
          <a:custGeom>
            <a:avLst/>
            <a:gdLst/>
            <a:ahLst/>
            <a:cxnLst/>
            <a:rect l="l" t="t" r="r" b="b"/>
            <a:pathLst>
              <a:path w="14871470" h="6636393">
                <a:moveTo>
                  <a:pt x="0" y="0"/>
                </a:moveTo>
                <a:lnTo>
                  <a:pt x="14871469" y="0"/>
                </a:lnTo>
                <a:lnTo>
                  <a:pt x="14871469" y="6636393"/>
                </a:lnTo>
                <a:lnTo>
                  <a:pt x="0" y="66363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28" name="Freeform 28"/>
          <p:cNvSpPr/>
          <p:nvPr/>
        </p:nvSpPr>
        <p:spPr>
          <a:xfrm>
            <a:off x="2010727" y="785655"/>
            <a:ext cx="1074379" cy="707747"/>
          </a:xfrm>
          <a:custGeom>
            <a:avLst/>
            <a:gdLst/>
            <a:ahLst/>
            <a:cxnLst/>
            <a:rect l="l" t="t" r="r" b="b"/>
            <a:pathLst>
              <a:path w="1611568" h="1061620">
                <a:moveTo>
                  <a:pt x="0" y="0"/>
                </a:moveTo>
                <a:lnTo>
                  <a:pt x="1611568" y="0"/>
                </a:lnTo>
                <a:lnTo>
                  <a:pt x="1611568" y="1061621"/>
                </a:lnTo>
                <a:lnTo>
                  <a:pt x="0" y="10616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589705" y="1515132"/>
            <a:ext cx="5506277" cy="8337"/>
          </a:xfrm>
          <a:prstGeom prst="line">
            <a:avLst/>
          </a:prstGeom>
          <a:ln w="38100" cap="flat">
            <a:solidFill>
              <a:srgbClr val="0B2A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d-ID" sz="1200" noProof="1"/>
          </a:p>
        </p:txBody>
      </p:sp>
      <p:grpSp>
        <p:nvGrpSpPr>
          <p:cNvPr id="3" name="Group 3"/>
          <p:cNvGrpSpPr/>
          <p:nvPr/>
        </p:nvGrpSpPr>
        <p:grpSpPr>
          <a:xfrm>
            <a:off x="-3157499" y="3067231"/>
            <a:ext cx="14020361" cy="5949469"/>
            <a:chOff x="0" y="0"/>
            <a:chExt cx="6846968" cy="29054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46968" cy="2905476"/>
            </a:xfrm>
            <a:custGeom>
              <a:avLst/>
              <a:gdLst/>
              <a:ahLst/>
              <a:cxnLst/>
              <a:rect l="l" t="t" r="r" b="b"/>
              <a:pathLst>
                <a:path w="6846968" h="2905476">
                  <a:moveTo>
                    <a:pt x="33500" y="0"/>
                  </a:moveTo>
                  <a:lnTo>
                    <a:pt x="6813469" y="0"/>
                  </a:lnTo>
                  <a:cubicBezTo>
                    <a:pt x="6822353" y="0"/>
                    <a:pt x="6830874" y="3529"/>
                    <a:pt x="6837156" y="9812"/>
                  </a:cubicBezTo>
                  <a:cubicBezTo>
                    <a:pt x="6843439" y="16094"/>
                    <a:pt x="6846968" y="24615"/>
                    <a:pt x="6846968" y="33500"/>
                  </a:cubicBezTo>
                  <a:lnTo>
                    <a:pt x="6846968" y="2871977"/>
                  </a:lnTo>
                  <a:cubicBezTo>
                    <a:pt x="6846968" y="2890478"/>
                    <a:pt x="6831970" y="2905476"/>
                    <a:pt x="6813469" y="2905476"/>
                  </a:cubicBezTo>
                  <a:lnTo>
                    <a:pt x="33500" y="2905476"/>
                  </a:lnTo>
                  <a:cubicBezTo>
                    <a:pt x="14998" y="2905476"/>
                    <a:pt x="0" y="2890478"/>
                    <a:pt x="0" y="2871977"/>
                  </a:cubicBezTo>
                  <a:lnTo>
                    <a:pt x="0" y="33500"/>
                  </a:lnTo>
                  <a:cubicBezTo>
                    <a:pt x="0" y="14998"/>
                    <a:pt x="14998" y="0"/>
                    <a:pt x="335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6846968" cy="2915001"/>
            </a:xfrm>
            <a:prstGeom prst="rect">
              <a:avLst/>
            </a:prstGeom>
          </p:spPr>
          <p:txBody>
            <a:bodyPr lIns="6823" tIns="6823" rIns="6823" bIns="6823" rtlCol="0" anchor="ctr"/>
            <a:lstStyle/>
            <a:p>
              <a:pPr algn="ctr">
                <a:lnSpc>
                  <a:spcPts val="357"/>
                </a:lnSpc>
              </a:pPr>
              <a:endParaRPr lang="id-ID" sz="1200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73244" y="-949082"/>
            <a:ext cx="14020361" cy="5949469"/>
            <a:chOff x="0" y="0"/>
            <a:chExt cx="6846968" cy="29054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846968" cy="2905476"/>
            </a:xfrm>
            <a:custGeom>
              <a:avLst/>
              <a:gdLst/>
              <a:ahLst/>
              <a:cxnLst/>
              <a:rect l="l" t="t" r="r" b="b"/>
              <a:pathLst>
                <a:path w="6846968" h="2905476">
                  <a:moveTo>
                    <a:pt x="33500" y="0"/>
                  </a:moveTo>
                  <a:lnTo>
                    <a:pt x="6813469" y="0"/>
                  </a:lnTo>
                  <a:cubicBezTo>
                    <a:pt x="6822353" y="0"/>
                    <a:pt x="6830874" y="3529"/>
                    <a:pt x="6837156" y="9812"/>
                  </a:cubicBezTo>
                  <a:cubicBezTo>
                    <a:pt x="6843439" y="16094"/>
                    <a:pt x="6846968" y="24615"/>
                    <a:pt x="6846968" y="33500"/>
                  </a:cubicBezTo>
                  <a:lnTo>
                    <a:pt x="6846968" y="2871977"/>
                  </a:lnTo>
                  <a:cubicBezTo>
                    <a:pt x="6846968" y="2890478"/>
                    <a:pt x="6831970" y="2905476"/>
                    <a:pt x="6813469" y="2905476"/>
                  </a:cubicBezTo>
                  <a:lnTo>
                    <a:pt x="33500" y="2905476"/>
                  </a:lnTo>
                  <a:cubicBezTo>
                    <a:pt x="14998" y="2905476"/>
                    <a:pt x="0" y="2890478"/>
                    <a:pt x="0" y="2871977"/>
                  </a:cubicBezTo>
                  <a:lnTo>
                    <a:pt x="0" y="33500"/>
                  </a:lnTo>
                  <a:cubicBezTo>
                    <a:pt x="0" y="14998"/>
                    <a:pt x="14998" y="0"/>
                    <a:pt x="33500" y="0"/>
                  </a:cubicBezTo>
                  <a:close/>
                </a:path>
              </a:pathLst>
            </a:custGeom>
            <a:solidFill>
              <a:srgbClr val="F7F7F7"/>
            </a:soli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6846968" cy="2915001"/>
            </a:xfrm>
            <a:prstGeom prst="rect">
              <a:avLst/>
            </a:prstGeom>
          </p:spPr>
          <p:txBody>
            <a:bodyPr lIns="6823" tIns="6823" rIns="6823" bIns="6823" rtlCol="0" anchor="ctr"/>
            <a:lstStyle/>
            <a:p>
              <a:pPr algn="ctr">
                <a:lnSpc>
                  <a:spcPts val="357"/>
                </a:lnSpc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339399" y="-3628788"/>
            <a:ext cx="1332543" cy="4769775"/>
            <a:chOff x="0" y="0"/>
            <a:chExt cx="920586" cy="32951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0586" cy="3295195"/>
            </a:xfrm>
            <a:custGeom>
              <a:avLst/>
              <a:gdLst/>
              <a:ahLst/>
              <a:cxnLst/>
              <a:rect l="l" t="t" r="r" b="b"/>
              <a:pathLst>
                <a:path w="920586" h="3295195">
                  <a:moveTo>
                    <a:pt x="307028" y="3276126"/>
                  </a:moveTo>
                  <a:cubicBezTo>
                    <a:pt x="354224" y="3287640"/>
                    <a:pt x="407880" y="3295195"/>
                    <a:pt x="460541" y="3295195"/>
                  </a:cubicBezTo>
                  <a:cubicBezTo>
                    <a:pt x="513204" y="3295195"/>
                    <a:pt x="563878" y="3288718"/>
                    <a:pt x="610577" y="3277204"/>
                  </a:cubicBezTo>
                  <a:cubicBezTo>
                    <a:pt x="611572" y="3276845"/>
                    <a:pt x="612565" y="3276845"/>
                    <a:pt x="613558" y="3276485"/>
                  </a:cubicBezTo>
                  <a:cubicBezTo>
                    <a:pt x="788932" y="3230430"/>
                    <a:pt x="918102" y="3108816"/>
                    <a:pt x="920586" y="2911552"/>
                  </a:cubicBezTo>
                  <a:lnTo>
                    <a:pt x="920586" y="22029"/>
                  </a:lnTo>
                  <a:cubicBezTo>
                    <a:pt x="920586" y="16187"/>
                    <a:pt x="918265" y="10583"/>
                    <a:pt x="914134" y="6452"/>
                  </a:cubicBezTo>
                  <a:cubicBezTo>
                    <a:pt x="910003" y="2321"/>
                    <a:pt x="904399" y="0"/>
                    <a:pt x="898557" y="0"/>
                  </a:cubicBezTo>
                  <a:lnTo>
                    <a:pt x="22029" y="0"/>
                  </a:lnTo>
                  <a:cubicBezTo>
                    <a:pt x="16187" y="0"/>
                    <a:pt x="10583" y="2321"/>
                    <a:pt x="6452" y="6452"/>
                  </a:cubicBezTo>
                  <a:cubicBezTo>
                    <a:pt x="2321" y="10583"/>
                    <a:pt x="0" y="16187"/>
                    <a:pt x="0" y="22029"/>
                  </a:cubicBezTo>
                  <a:lnTo>
                    <a:pt x="0" y="2909391"/>
                  </a:lnTo>
                  <a:cubicBezTo>
                    <a:pt x="2484" y="3109535"/>
                    <a:pt x="129667" y="3231150"/>
                    <a:pt x="307028" y="3276126"/>
                  </a:cubicBezTo>
                  <a:lnTo>
                    <a:pt x="307028" y="3276126"/>
                  </a:ln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920586" cy="3177720"/>
            </a:xfrm>
            <a:prstGeom prst="rect">
              <a:avLst/>
            </a:prstGeom>
          </p:spPr>
          <p:txBody>
            <a:bodyPr lIns="6823" tIns="6823" rIns="6823" bIns="6823" rtlCol="0" anchor="ctr"/>
            <a:lstStyle/>
            <a:p>
              <a:pPr algn="ctr">
                <a:lnSpc>
                  <a:spcPts val="357"/>
                </a:lnSpc>
                <a:spcBef>
                  <a:spcPct val="0"/>
                </a:spcBef>
              </a:pPr>
              <a:endParaRPr lang="id-ID" sz="1200" noProof="1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18999" y="1701119"/>
            <a:ext cx="10820400" cy="4706874"/>
          </a:xfrm>
          <a:custGeom>
            <a:avLst/>
            <a:gdLst/>
            <a:ahLst/>
            <a:cxnLst/>
            <a:rect l="l" t="t" r="r" b="b"/>
            <a:pathLst>
              <a:path w="16230600" h="7060311">
                <a:moveTo>
                  <a:pt x="0" y="0"/>
                </a:moveTo>
                <a:lnTo>
                  <a:pt x="16230600" y="0"/>
                </a:lnTo>
                <a:lnTo>
                  <a:pt x="16230600" y="7060311"/>
                </a:lnTo>
                <a:lnTo>
                  <a:pt x="0" y="70603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grpSp>
        <p:nvGrpSpPr>
          <p:cNvPr id="13" name="Group 13"/>
          <p:cNvGrpSpPr/>
          <p:nvPr/>
        </p:nvGrpSpPr>
        <p:grpSpPr>
          <a:xfrm>
            <a:off x="3341155" y="173946"/>
            <a:ext cx="5616580" cy="1341186"/>
            <a:chOff x="0" y="0"/>
            <a:chExt cx="1958346" cy="4676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58346" cy="467634"/>
            </a:xfrm>
            <a:custGeom>
              <a:avLst/>
              <a:gdLst/>
              <a:ahLst/>
              <a:cxnLst/>
              <a:rect l="l" t="t" r="r" b="b"/>
              <a:pathLst>
                <a:path w="1958346" h="467634">
                  <a:moveTo>
                    <a:pt x="18379" y="0"/>
                  </a:moveTo>
                  <a:lnTo>
                    <a:pt x="1939967" y="0"/>
                  </a:lnTo>
                  <a:cubicBezTo>
                    <a:pt x="1950117" y="0"/>
                    <a:pt x="1958346" y="8228"/>
                    <a:pt x="1958346" y="18379"/>
                  </a:cubicBezTo>
                  <a:lnTo>
                    <a:pt x="1958346" y="449256"/>
                  </a:lnTo>
                  <a:cubicBezTo>
                    <a:pt x="1958346" y="454130"/>
                    <a:pt x="1956409" y="458805"/>
                    <a:pt x="1952963" y="462251"/>
                  </a:cubicBezTo>
                  <a:cubicBezTo>
                    <a:pt x="1949516" y="465698"/>
                    <a:pt x="1944841" y="467634"/>
                    <a:pt x="1939967" y="467634"/>
                  </a:cubicBezTo>
                  <a:lnTo>
                    <a:pt x="18379" y="467634"/>
                  </a:lnTo>
                  <a:cubicBezTo>
                    <a:pt x="8228" y="467634"/>
                    <a:pt x="0" y="459406"/>
                    <a:pt x="0" y="449256"/>
                  </a:cubicBezTo>
                  <a:lnTo>
                    <a:pt x="0" y="18379"/>
                  </a:lnTo>
                  <a:cubicBezTo>
                    <a:pt x="0" y="8228"/>
                    <a:pt x="8228" y="0"/>
                    <a:pt x="183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958346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749511" y="562407"/>
            <a:ext cx="8023733" cy="517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6"/>
              </a:lnSpc>
            </a:pPr>
            <a:r>
              <a:rPr lang="id-ID" sz="356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Rapat Eksternal PKS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931578" y="173946"/>
            <a:ext cx="1320121" cy="1341186"/>
            <a:chOff x="0" y="0"/>
            <a:chExt cx="460290" cy="46763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78194" y="0"/>
                  </a:moveTo>
                  <a:lnTo>
                    <a:pt x="382096" y="0"/>
                  </a:lnTo>
                  <a:cubicBezTo>
                    <a:pt x="402834" y="0"/>
                    <a:pt x="422723" y="8238"/>
                    <a:pt x="437387" y="22902"/>
                  </a:cubicBezTo>
                  <a:cubicBezTo>
                    <a:pt x="452052" y="37567"/>
                    <a:pt x="460290" y="57456"/>
                    <a:pt x="460290" y="78194"/>
                  </a:cubicBezTo>
                  <a:lnTo>
                    <a:pt x="460290" y="389440"/>
                  </a:lnTo>
                  <a:cubicBezTo>
                    <a:pt x="460290" y="410179"/>
                    <a:pt x="452052" y="430068"/>
                    <a:pt x="437387" y="444732"/>
                  </a:cubicBezTo>
                  <a:cubicBezTo>
                    <a:pt x="422723" y="459396"/>
                    <a:pt x="402834" y="467634"/>
                    <a:pt x="382096" y="467634"/>
                  </a:cubicBezTo>
                  <a:lnTo>
                    <a:pt x="78194" y="467634"/>
                  </a:lnTo>
                  <a:cubicBezTo>
                    <a:pt x="57456" y="467634"/>
                    <a:pt x="37567" y="459396"/>
                    <a:pt x="22902" y="444732"/>
                  </a:cubicBezTo>
                  <a:cubicBezTo>
                    <a:pt x="8238" y="430068"/>
                    <a:pt x="0" y="410179"/>
                    <a:pt x="0" y="389440"/>
                  </a:cubicBezTo>
                  <a:lnTo>
                    <a:pt x="0" y="78194"/>
                  </a:lnTo>
                  <a:cubicBezTo>
                    <a:pt x="0" y="57456"/>
                    <a:pt x="8238" y="37567"/>
                    <a:pt x="22902" y="22902"/>
                  </a:cubicBezTo>
                  <a:cubicBezTo>
                    <a:pt x="37567" y="8238"/>
                    <a:pt x="57456" y="0"/>
                    <a:pt x="781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20" name="Freeform 20"/>
          <p:cNvSpPr/>
          <p:nvPr/>
        </p:nvSpPr>
        <p:spPr>
          <a:xfrm>
            <a:off x="2054449" y="568757"/>
            <a:ext cx="1074379" cy="707747"/>
          </a:xfrm>
          <a:custGeom>
            <a:avLst/>
            <a:gdLst/>
            <a:ahLst/>
            <a:cxnLst/>
            <a:rect l="l" t="t" r="r" b="b"/>
            <a:pathLst>
              <a:path w="1611568" h="1061620">
                <a:moveTo>
                  <a:pt x="0" y="0"/>
                </a:moveTo>
                <a:lnTo>
                  <a:pt x="1611568" y="0"/>
                </a:lnTo>
                <a:lnTo>
                  <a:pt x="1611568" y="1061620"/>
                </a:lnTo>
                <a:lnTo>
                  <a:pt x="0" y="10616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86746" y="206376"/>
            <a:ext cx="6743597" cy="1341186"/>
            <a:chOff x="0" y="0"/>
            <a:chExt cx="2351306" cy="4676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1306" cy="467634"/>
            </a:xfrm>
            <a:custGeom>
              <a:avLst/>
              <a:gdLst/>
              <a:ahLst/>
              <a:cxnLst/>
              <a:rect l="l" t="t" r="r" b="b"/>
              <a:pathLst>
                <a:path w="2351306" h="467634">
                  <a:moveTo>
                    <a:pt x="15307" y="0"/>
                  </a:moveTo>
                  <a:lnTo>
                    <a:pt x="2335998" y="0"/>
                  </a:lnTo>
                  <a:cubicBezTo>
                    <a:pt x="2340058" y="0"/>
                    <a:pt x="2343952" y="1613"/>
                    <a:pt x="2346822" y="4483"/>
                  </a:cubicBezTo>
                  <a:cubicBezTo>
                    <a:pt x="2349693" y="7354"/>
                    <a:pt x="2351306" y="11247"/>
                    <a:pt x="2351306" y="15307"/>
                  </a:cubicBezTo>
                  <a:lnTo>
                    <a:pt x="2351306" y="452327"/>
                  </a:lnTo>
                  <a:cubicBezTo>
                    <a:pt x="2351306" y="456387"/>
                    <a:pt x="2349693" y="460280"/>
                    <a:pt x="2346822" y="463151"/>
                  </a:cubicBezTo>
                  <a:cubicBezTo>
                    <a:pt x="2343952" y="466022"/>
                    <a:pt x="2340058" y="467634"/>
                    <a:pt x="2335998" y="467634"/>
                  </a:cubicBezTo>
                  <a:lnTo>
                    <a:pt x="15307" y="467634"/>
                  </a:lnTo>
                  <a:cubicBezTo>
                    <a:pt x="6853" y="467634"/>
                    <a:pt x="0" y="460781"/>
                    <a:pt x="0" y="452327"/>
                  </a:cubicBezTo>
                  <a:lnTo>
                    <a:pt x="0" y="15307"/>
                  </a:lnTo>
                  <a:cubicBezTo>
                    <a:pt x="0" y="11247"/>
                    <a:pt x="1613" y="7354"/>
                    <a:pt x="4483" y="4483"/>
                  </a:cubicBezTo>
                  <a:cubicBezTo>
                    <a:pt x="7354" y="1613"/>
                    <a:pt x="11247" y="0"/>
                    <a:pt x="1530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351306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77168" y="206376"/>
            <a:ext cx="1320121" cy="1341186"/>
            <a:chOff x="0" y="0"/>
            <a:chExt cx="460290" cy="4676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78194" y="0"/>
                  </a:moveTo>
                  <a:lnTo>
                    <a:pt x="382096" y="0"/>
                  </a:lnTo>
                  <a:cubicBezTo>
                    <a:pt x="402834" y="0"/>
                    <a:pt x="422723" y="8238"/>
                    <a:pt x="437387" y="22902"/>
                  </a:cubicBezTo>
                  <a:cubicBezTo>
                    <a:pt x="452052" y="37567"/>
                    <a:pt x="460290" y="57456"/>
                    <a:pt x="460290" y="78194"/>
                  </a:cubicBezTo>
                  <a:lnTo>
                    <a:pt x="460290" y="389440"/>
                  </a:lnTo>
                  <a:cubicBezTo>
                    <a:pt x="460290" y="410179"/>
                    <a:pt x="452052" y="430068"/>
                    <a:pt x="437387" y="444732"/>
                  </a:cubicBezTo>
                  <a:cubicBezTo>
                    <a:pt x="422723" y="459396"/>
                    <a:pt x="402834" y="467634"/>
                    <a:pt x="382096" y="467634"/>
                  </a:cubicBezTo>
                  <a:lnTo>
                    <a:pt x="78194" y="467634"/>
                  </a:lnTo>
                  <a:cubicBezTo>
                    <a:pt x="57456" y="467634"/>
                    <a:pt x="37567" y="459396"/>
                    <a:pt x="22902" y="444732"/>
                  </a:cubicBezTo>
                  <a:cubicBezTo>
                    <a:pt x="8238" y="430068"/>
                    <a:pt x="0" y="410179"/>
                    <a:pt x="0" y="389440"/>
                  </a:cubicBezTo>
                  <a:lnTo>
                    <a:pt x="0" y="78194"/>
                  </a:lnTo>
                  <a:cubicBezTo>
                    <a:pt x="0" y="57456"/>
                    <a:pt x="8238" y="37567"/>
                    <a:pt x="22902" y="22902"/>
                  </a:cubicBezTo>
                  <a:cubicBezTo>
                    <a:pt x="37567" y="8238"/>
                    <a:pt x="57456" y="0"/>
                    <a:pt x="7819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85503" y="2647692"/>
            <a:ext cx="1097477" cy="109747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1222" y="3589985"/>
            <a:ext cx="281502" cy="28150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654545" y="2647692"/>
            <a:ext cx="127000" cy="1270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933812" y="-473333"/>
            <a:ext cx="679708" cy="67970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654787" y="2341756"/>
            <a:ext cx="127000" cy="1270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837103" y="6671629"/>
            <a:ext cx="436563" cy="436563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330344" y="1547562"/>
            <a:ext cx="281502" cy="28150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051250" y="6576498"/>
            <a:ext cx="281502" cy="281502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32" name="Freeform 32"/>
          <p:cNvSpPr/>
          <p:nvPr/>
        </p:nvSpPr>
        <p:spPr>
          <a:xfrm>
            <a:off x="897979" y="1833381"/>
            <a:ext cx="10628835" cy="4743117"/>
          </a:xfrm>
          <a:custGeom>
            <a:avLst/>
            <a:gdLst/>
            <a:ahLst/>
            <a:cxnLst/>
            <a:rect l="l" t="t" r="r" b="b"/>
            <a:pathLst>
              <a:path w="15943252" h="7114676">
                <a:moveTo>
                  <a:pt x="0" y="0"/>
                </a:moveTo>
                <a:lnTo>
                  <a:pt x="15943252" y="0"/>
                </a:lnTo>
                <a:lnTo>
                  <a:pt x="15943252" y="7114677"/>
                </a:lnTo>
                <a:lnTo>
                  <a:pt x="0" y="7114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33" name="Freeform 33"/>
          <p:cNvSpPr/>
          <p:nvPr/>
        </p:nvSpPr>
        <p:spPr>
          <a:xfrm>
            <a:off x="2372498" y="436636"/>
            <a:ext cx="929462" cy="880665"/>
          </a:xfrm>
          <a:custGeom>
            <a:avLst/>
            <a:gdLst/>
            <a:ahLst/>
            <a:cxnLst/>
            <a:rect l="l" t="t" r="r" b="b"/>
            <a:pathLst>
              <a:path w="1394193" h="1320998">
                <a:moveTo>
                  <a:pt x="0" y="0"/>
                </a:moveTo>
                <a:lnTo>
                  <a:pt x="1394193" y="0"/>
                </a:lnTo>
                <a:lnTo>
                  <a:pt x="1394193" y="1320998"/>
                </a:lnTo>
                <a:lnTo>
                  <a:pt x="0" y="13209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34" name="TextBox 34"/>
          <p:cNvSpPr txBox="1"/>
          <p:nvPr/>
        </p:nvSpPr>
        <p:spPr>
          <a:xfrm>
            <a:off x="3708811" y="565818"/>
            <a:ext cx="6621533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16"/>
              </a:lnSpc>
            </a:pPr>
            <a:r>
              <a:rPr lang="id-ID" sz="4097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Penandatangan PKS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6D649-73D1-2031-C263-DC0D40FA2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755106-ADFA-25CA-4BA6-C1462C37F27D}"/>
              </a:ext>
            </a:extLst>
          </p:cNvPr>
          <p:cNvSpPr/>
          <p:nvPr/>
        </p:nvSpPr>
        <p:spPr>
          <a:xfrm>
            <a:off x="685800" y="411872"/>
            <a:ext cx="306557" cy="306557"/>
          </a:xfrm>
          <a:custGeom>
            <a:avLst/>
            <a:gdLst/>
            <a:ahLst/>
            <a:cxnLst/>
            <a:rect l="l" t="t" r="r" b="b"/>
            <a:pathLst>
              <a:path w="459836" h="459836">
                <a:moveTo>
                  <a:pt x="0" y="0"/>
                </a:moveTo>
                <a:lnTo>
                  <a:pt x="459836" y="0"/>
                </a:lnTo>
                <a:lnTo>
                  <a:pt x="459836" y="459836"/>
                </a:lnTo>
                <a:lnTo>
                  <a:pt x="0" y="459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9F011CD-E2E8-8639-8E96-74C2D36EB2BB}"/>
              </a:ext>
            </a:extLst>
          </p:cNvPr>
          <p:cNvGrpSpPr/>
          <p:nvPr/>
        </p:nvGrpSpPr>
        <p:grpSpPr>
          <a:xfrm>
            <a:off x="-163637" y="206375"/>
            <a:ext cx="2472701" cy="1622688"/>
            <a:chOff x="0" y="0"/>
            <a:chExt cx="976869" cy="64106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D8016C6-5F8D-F0E3-FF46-64505FE8E45B}"/>
                </a:ext>
              </a:extLst>
            </p:cNvPr>
            <p:cNvSpPr/>
            <p:nvPr/>
          </p:nvSpPr>
          <p:spPr>
            <a:xfrm>
              <a:off x="0" y="0"/>
              <a:ext cx="976869" cy="641062"/>
            </a:xfrm>
            <a:custGeom>
              <a:avLst/>
              <a:gdLst/>
              <a:ahLst/>
              <a:cxnLst/>
              <a:rect l="l" t="t" r="r" b="b"/>
              <a:pathLst>
                <a:path w="976869" h="641062">
                  <a:moveTo>
                    <a:pt x="31310" y="0"/>
                  </a:moveTo>
                  <a:lnTo>
                    <a:pt x="945560" y="0"/>
                  </a:lnTo>
                  <a:cubicBezTo>
                    <a:pt x="962852" y="0"/>
                    <a:pt x="976869" y="14018"/>
                    <a:pt x="976869" y="31310"/>
                  </a:cubicBezTo>
                  <a:lnTo>
                    <a:pt x="976869" y="609752"/>
                  </a:lnTo>
                  <a:cubicBezTo>
                    <a:pt x="976869" y="627044"/>
                    <a:pt x="962852" y="641062"/>
                    <a:pt x="945560" y="641062"/>
                  </a:cubicBezTo>
                  <a:lnTo>
                    <a:pt x="31310" y="641062"/>
                  </a:lnTo>
                  <a:cubicBezTo>
                    <a:pt x="14018" y="641062"/>
                    <a:pt x="0" y="627044"/>
                    <a:pt x="0" y="609752"/>
                  </a:cubicBezTo>
                  <a:lnTo>
                    <a:pt x="0" y="31310"/>
                  </a:lnTo>
                  <a:cubicBezTo>
                    <a:pt x="0" y="14018"/>
                    <a:pt x="14018" y="0"/>
                    <a:pt x="3131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B866909-8F01-0EAA-FDBC-340D24294A50}"/>
                </a:ext>
              </a:extLst>
            </p:cNvPr>
            <p:cNvSpPr txBox="1"/>
            <p:nvPr/>
          </p:nvSpPr>
          <p:spPr>
            <a:xfrm>
              <a:off x="0" y="-95250"/>
              <a:ext cx="976869" cy="7363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3"/>
                </a:lnSpc>
              </a:pPr>
              <a:endParaRPr sz="1200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144526CE-533B-7110-56D0-65A96B13F518}"/>
              </a:ext>
            </a:extLst>
          </p:cNvPr>
          <p:cNvSpPr/>
          <p:nvPr/>
        </p:nvSpPr>
        <p:spPr>
          <a:xfrm>
            <a:off x="635476" y="2005795"/>
            <a:ext cx="5680216" cy="4371384"/>
          </a:xfrm>
          <a:custGeom>
            <a:avLst/>
            <a:gdLst/>
            <a:ahLst/>
            <a:cxnLst/>
            <a:rect l="l" t="t" r="r" b="b"/>
            <a:pathLst>
              <a:path w="9023784" h="6557076">
                <a:moveTo>
                  <a:pt x="0" y="0"/>
                </a:moveTo>
                <a:lnTo>
                  <a:pt x="9023784" y="0"/>
                </a:lnTo>
                <a:lnTo>
                  <a:pt x="9023784" y="6557076"/>
                </a:lnTo>
                <a:lnTo>
                  <a:pt x="0" y="6557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95072"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A7C3892-E520-AFF7-4332-14BD006DA36F}"/>
              </a:ext>
            </a:extLst>
          </p:cNvPr>
          <p:cNvGrpSpPr/>
          <p:nvPr/>
        </p:nvGrpSpPr>
        <p:grpSpPr>
          <a:xfrm>
            <a:off x="711974" y="539882"/>
            <a:ext cx="8125130" cy="1042817"/>
            <a:chOff x="0" y="0"/>
            <a:chExt cx="3122934" cy="400812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B9A9AA0-4013-A650-1AD3-B6D41D9C80E5}"/>
                </a:ext>
              </a:extLst>
            </p:cNvPr>
            <p:cNvSpPr/>
            <p:nvPr/>
          </p:nvSpPr>
          <p:spPr>
            <a:xfrm>
              <a:off x="0" y="0"/>
              <a:ext cx="3122934" cy="400812"/>
            </a:xfrm>
            <a:custGeom>
              <a:avLst/>
              <a:gdLst/>
              <a:ahLst/>
              <a:cxnLst/>
              <a:rect l="l" t="t" r="r" b="b"/>
              <a:pathLst>
                <a:path w="3122934" h="400812">
                  <a:moveTo>
                    <a:pt x="0" y="0"/>
                  </a:moveTo>
                  <a:lnTo>
                    <a:pt x="3122934" y="0"/>
                  </a:lnTo>
                  <a:lnTo>
                    <a:pt x="3122934" y="400812"/>
                  </a:lnTo>
                  <a:lnTo>
                    <a:pt x="0" y="400812"/>
                  </a:lnTo>
                  <a:close/>
                </a:path>
              </a:pathLst>
            </a:custGeom>
            <a:solidFill>
              <a:srgbClr val="141316">
                <a:alpha val="67843"/>
              </a:srgbClr>
            </a:solidFill>
            <a:ln w="28575" cap="sq">
              <a:solidFill>
                <a:srgbClr val="FFFFFF">
                  <a:alpha val="67843"/>
                </a:srgbClr>
              </a:solidFill>
              <a:prstDash val="solid"/>
              <a:miter/>
            </a:ln>
          </p:spPr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EB60F6C-81DD-013E-704E-93E2080CD5EF}"/>
                </a:ext>
              </a:extLst>
            </p:cNvPr>
            <p:cNvSpPr txBox="1"/>
            <p:nvPr/>
          </p:nvSpPr>
          <p:spPr>
            <a:xfrm>
              <a:off x="0" y="-38100"/>
              <a:ext cx="3122934" cy="43891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FE29BB6-49CC-BDEC-DDCE-E974999FF889}"/>
              </a:ext>
            </a:extLst>
          </p:cNvPr>
          <p:cNvSpPr txBox="1"/>
          <p:nvPr/>
        </p:nvSpPr>
        <p:spPr>
          <a:xfrm>
            <a:off x="839079" y="571501"/>
            <a:ext cx="7803189" cy="894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</a:pPr>
            <a:r>
              <a:rPr lang="en-US" sz="2981" b="1" spc="19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Naskah PKS Polda Jatim dgn BNNP Jatim dan Lembaga Rehabilitasi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271560AE-BC7B-0491-A791-22812F714AEC}"/>
              </a:ext>
            </a:extLst>
          </p:cNvPr>
          <p:cNvGrpSpPr/>
          <p:nvPr/>
        </p:nvGrpSpPr>
        <p:grpSpPr>
          <a:xfrm>
            <a:off x="-385503" y="2647692"/>
            <a:ext cx="1097477" cy="1097477"/>
            <a:chOff x="0" y="0"/>
            <a:chExt cx="812800" cy="8128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0573817-AC25-2919-3C37-5E85E2ADAC7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BDDE13C-9B72-4B21-7E3C-E261312FCD03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9147840-6E2E-3345-AC65-41E78830EF9E}"/>
              </a:ext>
            </a:extLst>
          </p:cNvPr>
          <p:cNvGrpSpPr/>
          <p:nvPr/>
        </p:nvGrpSpPr>
        <p:grpSpPr>
          <a:xfrm>
            <a:off x="121222" y="3589985"/>
            <a:ext cx="281502" cy="281502"/>
            <a:chOff x="0" y="0"/>
            <a:chExt cx="812800" cy="8128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9E9A2EB-57F4-6CDB-6AD1-13FE3185174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7EC777E0-306B-9422-9D8B-0D31F3E25026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F5B9FB54-A9A5-8945-DF3F-A2620B84E3D5}"/>
              </a:ext>
            </a:extLst>
          </p:cNvPr>
          <p:cNvGrpSpPr/>
          <p:nvPr/>
        </p:nvGrpSpPr>
        <p:grpSpPr>
          <a:xfrm>
            <a:off x="8933812" y="-473333"/>
            <a:ext cx="679708" cy="679708"/>
            <a:chOff x="0" y="0"/>
            <a:chExt cx="812800" cy="8128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1EDB5DB7-C5D5-B19F-DF16-8B66C0B8DCE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92CA9EF6-B5FB-BF0F-728E-9445C44F062E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93A4EFAC-896E-80F7-EBED-4727A2274886}"/>
              </a:ext>
            </a:extLst>
          </p:cNvPr>
          <p:cNvGrpSpPr/>
          <p:nvPr/>
        </p:nvGrpSpPr>
        <p:grpSpPr>
          <a:xfrm>
            <a:off x="8837103" y="6671629"/>
            <a:ext cx="436563" cy="436563"/>
            <a:chOff x="0" y="0"/>
            <a:chExt cx="812800" cy="81280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276C72FE-239C-9D24-4AF4-60D83DB2F2F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BB088CB6-6D88-23B4-76B7-86113D796794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FC6320FE-8A70-CAD1-9A2C-1446C4F88341}"/>
              </a:ext>
            </a:extLst>
          </p:cNvPr>
          <p:cNvGrpSpPr/>
          <p:nvPr/>
        </p:nvGrpSpPr>
        <p:grpSpPr>
          <a:xfrm>
            <a:off x="10330344" y="1547562"/>
            <a:ext cx="281502" cy="281502"/>
            <a:chOff x="0" y="0"/>
            <a:chExt cx="812800" cy="812800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97BC00C-CD8D-5906-C86B-5F61C6A9B6E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E95F69F3-93EF-A2E0-C021-772EF031B6ED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802CA095-19F2-7E6C-F80E-8AD95D4882FD}"/>
              </a:ext>
            </a:extLst>
          </p:cNvPr>
          <p:cNvGrpSpPr/>
          <p:nvPr/>
        </p:nvGrpSpPr>
        <p:grpSpPr>
          <a:xfrm>
            <a:off x="12051250" y="6576498"/>
            <a:ext cx="281502" cy="281502"/>
            <a:chOff x="0" y="0"/>
            <a:chExt cx="812800" cy="81280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EE98776-0199-7972-F026-81AA62FEFA3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5D9C4550-93AC-359E-522C-9D72F9EDD428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1F8CB6E-0833-273B-F98B-7991DEF70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856" y="1992600"/>
            <a:ext cx="5728865" cy="439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19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190565"/>
            <a:ext cx="5081516" cy="3391799"/>
            <a:chOff x="0" y="0"/>
            <a:chExt cx="2007513" cy="13399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7513" cy="1339970"/>
            </a:xfrm>
            <a:custGeom>
              <a:avLst/>
              <a:gdLst/>
              <a:ahLst/>
              <a:cxnLst/>
              <a:rect l="l" t="t" r="r" b="b"/>
              <a:pathLst>
                <a:path w="2007513" h="1339970">
                  <a:moveTo>
                    <a:pt x="0" y="0"/>
                  </a:moveTo>
                  <a:lnTo>
                    <a:pt x="2007513" y="0"/>
                  </a:lnTo>
                  <a:lnTo>
                    <a:pt x="2007513" y="1339970"/>
                  </a:lnTo>
                  <a:lnTo>
                    <a:pt x="0" y="1339970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2007513" cy="14352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33"/>
                </a:lnSpc>
              </a:pPr>
              <a:endParaRPr lang="id-ID" sz="1200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89817" y="2384539"/>
            <a:ext cx="2480368" cy="3003852"/>
            <a:chOff x="0" y="0"/>
            <a:chExt cx="864836" cy="10473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4836" cy="1047360"/>
            </a:xfrm>
            <a:custGeom>
              <a:avLst/>
              <a:gdLst/>
              <a:ahLst/>
              <a:cxnLst/>
              <a:rect l="l" t="t" r="r" b="b"/>
              <a:pathLst>
                <a:path w="864836" h="1047360">
                  <a:moveTo>
                    <a:pt x="41617" y="0"/>
                  </a:moveTo>
                  <a:lnTo>
                    <a:pt x="823219" y="0"/>
                  </a:lnTo>
                  <a:cubicBezTo>
                    <a:pt x="834256" y="0"/>
                    <a:pt x="844842" y="4385"/>
                    <a:pt x="852646" y="12189"/>
                  </a:cubicBezTo>
                  <a:cubicBezTo>
                    <a:pt x="860451" y="19994"/>
                    <a:pt x="864836" y="30580"/>
                    <a:pt x="864836" y="41617"/>
                  </a:cubicBezTo>
                  <a:lnTo>
                    <a:pt x="864836" y="1005743"/>
                  </a:lnTo>
                  <a:cubicBezTo>
                    <a:pt x="864836" y="1016780"/>
                    <a:pt x="860451" y="1027366"/>
                    <a:pt x="852646" y="1035171"/>
                  </a:cubicBezTo>
                  <a:cubicBezTo>
                    <a:pt x="844842" y="1042975"/>
                    <a:pt x="834256" y="1047360"/>
                    <a:pt x="823219" y="1047360"/>
                  </a:cubicBezTo>
                  <a:lnTo>
                    <a:pt x="41617" y="1047360"/>
                  </a:lnTo>
                  <a:cubicBezTo>
                    <a:pt x="18633" y="1047360"/>
                    <a:pt x="0" y="1028727"/>
                    <a:pt x="0" y="1005743"/>
                  </a:cubicBezTo>
                  <a:lnTo>
                    <a:pt x="0" y="41617"/>
                  </a:lnTo>
                  <a:cubicBezTo>
                    <a:pt x="0" y="30580"/>
                    <a:pt x="4385" y="19994"/>
                    <a:pt x="12189" y="12189"/>
                  </a:cubicBezTo>
                  <a:cubicBezTo>
                    <a:pt x="19994" y="4385"/>
                    <a:pt x="30580" y="0"/>
                    <a:pt x="4161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64836" cy="1075935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8" name="Freeform 8"/>
          <p:cNvSpPr/>
          <p:nvPr/>
        </p:nvSpPr>
        <p:spPr>
          <a:xfrm>
            <a:off x="1910264" y="1341421"/>
            <a:ext cx="8949605" cy="5090088"/>
          </a:xfrm>
          <a:custGeom>
            <a:avLst/>
            <a:gdLst/>
            <a:ahLst/>
            <a:cxnLst/>
            <a:rect l="l" t="t" r="r" b="b"/>
            <a:pathLst>
              <a:path w="13424408" h="7635132">
                <a:moveTo>
                  <a:pt x="0" y="0"/>
                </a:moveTo>
                <a:lnTo>
                  <a:pt x="13424408" y="0"/>
                </a:lnTo>
                <a:lnTo>
                  <a:pt x="13424408" y="7635132"/>
                </a:lnTo>
                <a:lnTo>
                  <a:pt x="0" y="763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9" name="Freeform 9"/>
          <p:cNvSpPr/>
          <p:nvPr/>
        </p:nvSpPr>
        <p:spPr>
          <a:xfrm>
            <a:off x="2518170" y="3244749"/>
            <a:ext cx="7733793" cy="3016179"/>
          </a:xfrm>
          <a:custGeom>
            <a:avLst/>
            <a:gdLst/>
            <a:ahLst/>
            <a:cxnLst/>
            <a:rect l="l" t="t" r="r" b="b"/>
            <a:pathLst>
              <a:path w="11600690" h="4524269">
                <a:moveTo>
                  <a:pt x="0" y="0"/>
                </a:moveTo>
                <a:lnTo>
                  <a:pt x="11600690" y="0"/>
                </a:lnTo>
                <a:lnTo>
                  <a:pt x="11600690" y="4524269"/>
                </a:lnTo>
                <a:lnTo>
                  <a:pt x="0" y="45242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0" name="TextBox 10"/>
          <p:cNvSpPr txBox="1"/>
          <p:nvPr/>
        </p:nvSpPr>
        <p:spPr>
          <a:xfrm>
            <a:off x="2052335" y="377825"/>
            <a:ext cx="8665463" cy="590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</a:pPr>
            <a:r>
              <a:rPr lang="id-ID" sz="4074" b="1" noProof="1">
                <a:solidFill>
                  <a:srgbClr val="4EA4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Sosialisasi Proyek Perubahan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385503" y="2647692"/>
            <a:ext cx="1097477" cy="109747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95806" y="3429000"/>
            <a:ext cx="417769" cy="41776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522585" y="1126730"/>
            <a:ext cx="284814" cy="28481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363794" y="5297551"/>
            <a:ext cx="284814" cy="28481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631287" y="6633775"/>
            <a:ext cx="959815" cy="95981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712093" y="513868"/>
            <a:ext cx="959815" cy="95981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813693" y="1341421"/>
            <a:ext cx="233861" cy="23386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64164" y="6030067"/>
            <a:ext cx="525373" cy="525373"/>
          </a:xfrm>
          <a:custGeom>
            <a:avLst/>
            <a:gdLst/>
            <a:ahLst/>
            <a:cxnLst/>
            <a:rect l="l" t="t" r="r" b="b"/>
            <a:pathLst>
              <a:path w="788059" h="788059">
                <a:moveTo>
                  <a:pt x="0" y="0"/>
                </a:moveTo>
                <a:lnTo>
                  <a:pt x="788060" y="0"/>
                </a:lnTo>
                <a:lnTo>
                  <a:pt x="788060" y="788059"/>
                </a:lnTo>
                <a:lnTo>
                  <a:pt x="0" y="78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3" name="Freeform 3"/>
          <p:cNvSpPr/>
          <p:nvPr/>
        </p:nvSpPr>
        <p:spPr>
          <a:xfrm>
            <a:off x="10772718" y="3552031"/>
            <a:ext cx="1708265" cy="3429000"/>
          </a:xfrm>
          <a:custGeom>
            <a:avLst/>
            <a:gdLst/>
            <a:ahLst/>
            <a:cxnLst/>
            <a:rect l="l" t="t" r="r" b="b"/>
            <a:pathLst>
              <a:path w="2562398" h="5143500">
                <a:moveTo>
                  <a:pt x="0" y="0"/>
                </a:moveTo>
                <a:lnTo>
                  <a:pt x="2562398" y="0"/>
                </a:lnTo>
                <a:lnTo>
                  <a:pt x="256239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 sz="1200" noProof="1"/>
          </a:p>
        </p:txBody>
      </p:sp>
      <p:sp>
        <p:nvSpPr>
          <p:cNvPr id="5" name="Freeform 5"/>
          <p:cNvSpPr/>
          <p:nvPr/>
        </p:nvSpPr>
        <p:spPr>
          <a:xfrm rot="-10800000">
            <a:off x="-400802" y="-2807449"/>
            <a:ext cx="2173203" cy="4362270"/>
          </a:xfrm>
          <a:custGeom>
            <a:avLst/>
            <a:gdLst/>
            <a:ahLst/>
            <a:cxnLst/>
            <a:rect l="l" t="t" r="r" b="b"/>
            <a:pathLst>
              <a:path w="3259805" h="6543405">
                <a:moveTo>
                  <a:pt x="0" y="0"/>
                </a:moveTo>
                <a:lnTo>
                  <a:pt x="3259806" y="0"/>
                </a:lnTo>
                <a:lnTo>
                  <a:pt x="3259806" y="6543405"/>
                </a:lnTo>
                <a:lnTo>
                  <a:pt x="0" y="65434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d-ID" sz="1200" noProof="1"/>
          </a:p>
        </p:txBody>
      </p:sp>
      <p:sp>
        <p:nvSpPr>
          <p:cNvPr id="6" name="TextBox 6"/>
          <p:cNvSpPr txBox="1"/>
          <p:nvPr/>
        </p:nvSpPr>
        <p:spPr>
          <a:xfrm>
            <a:off x="1185324" y="685801"/>
            <a:ext cx="9821352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8"/>
              </a:lnSpc>
            </a:pPr>
            <a:r>
              <a:rPr lang="id-ID" sz="4940" b="1" noProof="1">
                <a:solidFill>
                  <a:srgbClr val="4EA4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DISKRIPSI KEPEMIMPINAN STRATEGIS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E3626-6B83-D592-7EAF-E1660B588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99" y="2556753"/>
            <a:ext cx="9495752" cy="3464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411872"/>
            <a:ext cx="306557" cy="306557"/>
          </a:xfrm>
          <a:custGeom>
            <a:avLst/>
            <a:gdLst/>
            <a:ahLst/>
            <a:cxnLst/>
            <a:rect l="l" t="t" r="r" b="b"/>
            <a:pathLst>
              <a:path w="459836" h="459836">
                <a:moveTo>
                  <a:pt x="0" y="0"/>
                </a:moveTo>
                <a:lnTo>
                  <a:pt x="459836" y="0"/>
                </a:lnTo>
                <a:lnTo>
                  <a:pt x="459836" y="459836"/>
                </a:lnTo>
                <a:lnTo>
                  <a:pt x="0" y="459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3" name="Freeform 3"/>
          <p:cNvSpPr/>
          <p:nvPr/>
        </p:nvSpPr>
        <p:spPr>
          <a:xfrm>
            <a:off x="10708430" y="5453984"/>
            <a:ext cx="2172981" cy="2172981"/>
          </a:xfrm>
          <a:custGeom>
            <a:avLst/>
            <a:gdLst/>
            <a:ahLst/>
            <a:cxnLst/>
            <a:rect l="l" t="t" r="r" b="b"/>
            <a:pathLst>
              <a:path w="3259471" h="3259471">
                <a:moveTo>
                  <a:pt x="0" y="0"/>
                </a:moveTo>
                <a:lnTo>
                  <a:pt x="3259470" y="0"/>
                </a:lnTo>
                <a:lnTo>
                  <a:pt x="3259470" y="3259470"/>
                </a:lnTo>
                <a:lnTo>
                  <a:pt x="0" y="3259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grpSp>
        <p:nvGrpSpPr>
          <p:cNvPr id="4" name="Group 4"/>
          <p:cNvGrpSpPr/>
          <p:nvPr/>
        </p:nvGrpSpPr>
        <p:grpSpPr>
          <a:xfrm>
            <a:off x="11772579" y="4717436"/>
            <a:ext cx="966629" cy="96662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EA46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  <a:spcBef>
                  <a:spcPct val="0"/>
                </a:spcBef>
              </a:pPr>
              <a:endParaRPr lang="id-ID" sz="1200" noProof="1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508428" y="-2914495"/>
            <a:ext cx="4004415" cy="40044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B2A3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  <a:spcBef>
                  <a:spcPct val="0"/>
                </a:spcBef>
              </a:pPr>
              <a:endParaRPr lang="id-ID" sz="1200" noProof="1"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182794" y="-303225"/>
            <a:ext cx="2172981" cy="2172981"/>
          </a:xfrm>
          <a:custGeom>
            <a:avLst/>
            <a:gdLst/>
            <a:ahLst/>
            <a:cxnLst/>
            <a:rect l="l" t="t" r="r" b="b"/>
            <a:pathLst>
              <a:path w="3259471" h="3259471">
                <a:moveTo>
                  <a:pt x="0" y="0"/>
                </a:moveTo>
                <a:lnTo>
                  <a:pt x="3259470" y="0"/>
                </a:lnTo>
                <a:lnTo>
                  <a:pt x="3259470" y="3259471"/>
                </a:lnTo>
                <a:lnTo>
                  <a:pt x="0" y="3259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1" name="Freeform 11"/>
          <p:cNvSpPr/>
          <p:nvPr/>
        </p:nvSpPr>
        <p:spPr>
          <a:xfrm>
            <a:off x="5298768" y="783266"/>
            <a:ext cx="6627785" cy="5065613"/>
          </a:xfrm>
          <a:custGeom>
            <a:avLst/>
            <a:gdLst/>
            <a:ahLst/>
            <a:cxnLst/>
            <a:rect l="l" t="t" r="r" b="b"/>
            <a:pathLst>
              <a:path w="9941677" h="7598420">
                <a:moveTo>
                  <a:pt x="0" y="0"/>
                </a:moveTo>
                <a:lnTo>
                  <a:pt x="9941677" y="0"/>
                </a:lnTo>
                <a:lnTo>
                  <a:pt x="9941677" y="7598420"/>
                </a:lnTo>
                <a:lnTo>
                  <a:pt x="0" y="75984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598" t="-5075" r="-5213" b="-4592"/>
            </a:stretch>
          </a:blipFill>
        </p:spPr>
        <p:txBody>
          <a:bodyPr/>
          <a:lstStyle/>
          <a:p>
            <a:endParaRPr lang="id-ID" sz="1200" noProof="1"/>
          </a:p>
        </p:txBody>
      </p:sp>
      <p:grpSp>
        <p:nvGrpSpPr>
          <p:cNvPr id="12" name="Group 12"/>
          <p:cNvGrpSpPr/>
          <p:nvPr/>
        </p:nvGrpSpPr>
        <p:grpSpPr>
          <a:xfrm>
            <a:off x="-864945" y="2400300"/>
            <a:ext cx="2057400" cy="3053684"/>
            <a:chOff x="0" y="0"/>
            <a:chExt cx="812800" cy="12063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1206394"/>
            </a:xfrm>
            <a:custGeom>
              <a:avLst/>
              <a:gdLst/>
              <a:ahLst/>
              <a:cxnLst/>
              <a:rect l="l" t="t" r="r" b="b"/>
              <a:pathLst>
                <a:path w="812800" h="1206394">
                  <a:moveTo>
                    <a:pt x="57699" y="0"/>
                  </a:moveTo>
                  <a:lnTo>
                    <a:pt x="755101" y="0"/>
                  </a:lnTo>
                  <a:cubicBezTo>
                    <a:pt x="786967" y="0"/>
                    <a:pt x="812800" y="25833"/>
                    <a:pt x="812800" y="57699"/>
                  </a:cubicBezTo>
                  <a:lnTo>
                    <a:pt x="812800" y="1148695"/>
                  </a:lnTo>
                  <a:cubicBezTo>
                    <a:pt x="812800" y="1180561"/>
                    <a:pt x="786967" y="1206394"/>
                    <a:pt x="755101" y="1206394"/>
                  </a:cubicBezTo>
                  <a:lnTo>
                    <a:pt x="57699" y="1206394"/>
                  </a:lnTo>
                  <a:cubicBezTo>
                    <a:pt x="25833" y="1206394"/>
                    <a:pt x="0" y="1180561"/>
                    <a:pt x="0" y="1148695"/>
                  </a:cubicBezTo>
                  <a:lnTo>
                    <a:pt x="0" y="57699"/>
                  </a:lnTo>
                  <a:cubicBezTo>
                    <a:pt x="0" y="25833"/>
                    <a:pt x="25833" y="0"/>
                    <a:pt x="5769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12349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63755" y="2803192"/>
            <a:ext cx="4664466" cy="226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8"/>
              </a:lnSpc>
            </a:pPr>
            <a:r>
              <a:rPr lang="id-ID" sz="4940" b="1" noProof="1">
                <a:solidFill>
                  <a:srgbClr val="FBF9F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IMPLEMENTSI STRATEGI MARKETING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36836" y="4441118"/>
            <a:ext cx="4549275" cy="559773"/>
            <a:chOff x="0" y="0"/>
            <a:chExt cx="1797245" cy="2211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7245" cy="221145"/>
            </a:xfrm>
            <a:custGeom>
              <a:avLst/>
              <a:gdLst/>
              <a:ahLst/>
              <a:cxnLst/>
              <a:rect l="l" t="t" r="r" b="b"/>
              <a:pathLst>
                <a:path w="1797245" h="221145">
                  <a:moveTo>
                    <a:pt x="68072" y="0"/>
                  </a:moveTo>
                  <a:lnTo>
                    <a:pt x="1729173" y="0"/>
                  </a:lnTo>
                  <a:cubicBezTo>
                    <a:pt x="1766768" y="0"/>
                    <a:pt x="1797245" y="30477"/>
                    <a:pt x="1797245" y="68072"/>
                  </a:cubicBezTo>
                  <a:lnTo>
                    <a:pt x="1797245" y="153073"/>
                  </a:lnTo>
                  <a:cubicBezTo>
                    <a:pt x="1797245" y="190668"/>
                    <a:pt x="1766768" y="221145"/>
                    <a:pt x="1729173" y="221145"/>
                  </a:cubicBezTo>
                  <a:lnTo>
                    <a:pt x="68072" y="221145"/>
                  </a:lnTo>
                  <a:cubicBezTo>
                    <a:pt x="30477" y="221145"/>
                    <a:pt x="0" y="190668"/>
                    <a:pt x="0" y="153073"/>
                  </a:cubicBezTo>
                  <a:lnTo>
                    <a:pt x="0" y="68072"/>
                  </a:lnTo>
                  <a:cubicBezTo>
                    <a:pt x="0" y="30477"/>
                    <a:pt x="30477" y="0"/>
                    <a:pt x="68072" y="0"/>
                  </a:cubicBezTo>
                  <a:close/>
                </a:path>
              </a:pathLst>
            </a:custGeom>
            <a:solidFill>
              <a:srgbClr val="000000"/>
            </a:solidFill>
            <a:ln w="38100" cap="rnd">
              <a:solidFill>
                <a:srgbClr val="FBF9F1"/>
              </a:solidFill>
              <a:prstDash val="solid"/>
              <a:round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97245" cy="2592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id-ID" sz="1200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20665" y="5103982"/>
            <a:ext cx="9750670" cy="1408037"/>
            <a:chOff x="0" y="0"/>
            <a:chExt cx="3852117" cy="5562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52116" cy="556262"/>
            </a:xfrm>
            <a:custGeom>
              <a:avLst/>
              <a:gdLst/>
              <a:ahLst/>
              <a:cxnLst/>
              <a:rect l="l" t="t" r="r" b="b"/>
              <a:pathLst>
                <a:path w="3852116" h="556262">
                  <a:moveTo>
                    <a:pt x="10587" y="0"/>
                  </a:moveTo>
                  <a:lnTo>
                    <a:pt x="3841530" y="0"/>
                  </a:lnTo>
                  <a:cubicBezTo>
                    <a:pt x="3847377" y="0"/>
                    <a:pt x="3852116" y="4740"/>
                    <a:pt x="3852116" y="10587"/>
                  </a:cubicBezTo>
                  <a:lnTo>
                    <a:pt x="3852116" y="545675"/>
                  </a:lnTo>
                  <a:cubicBezTo>
                    <a:pt x="3852116" y="548483"/>
                    <a:pt x="3851001" y="551176"/>
                    <a:pt x="3849016" y="553161"/>
                  </a:cubicBezTo>
                  <a:cubicBezTo>
                    <a:pt x="3847030" y="555146"/>
                    <a:pt x="3844338" y="556262"/>
                    <a:pt x="3841530" y="556262"/>
                  </a:cubicBezTo>
                  <a:lnTo>
                    <a:pt x="10587" y="556262"/>
                  </a:lnTo>
                  <a:cubicBezTo>
                    <a:pt x="7779" y="556262"/>
                    <a:pt x="5086" y="555146"/>
                    <a:pt x="3101" y="553161"/>
                  </a:cubicBezTo>
                  <a:cubicBezTo>
                    <a:pt x="1115" y="551176"/>
                    <a:pt x="0" y="548483"/>
                    <a:pt x="0" y="545675"/>
                  </a:cubicBezTo>
                  <a:lnTo>
                    <a:pt x="0" y="10587"/>
                  </a:lnTo>
                  <a:cubicBezTo>
                    <a:pt x="0" y="7779"/>
                    <a:pt x="1115" y="5086"/>
                    <a:pt x="3101" y="3101"/>
                  </a:cubicBezTo>
                  <a:cubicBezTo>
                    <a:pt x="5086" y="1115"/>
                    <a:pt x="7779" y="0"/>
                    <a:pt x="105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FBF9F1"/>
              </a:solidFill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52117" cy="5943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id-ID" sz="1200" noProof="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0665" y="2159967"/>
            <a:ext cx="4549275" cy="559773"/>
            <a:chOff x="0" y="0"/>
            <a:chExt cx="1797245" cy="2211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97245" cy="221145"/>
            </a:xfrm>
            <a:custGeom>
              <a:avLst/>
              <a:gdLst/>
              <a:ahLst/>
              <a:cxnLst/>
              <a:rect l="l" t="t" r="r" b="b"/>
              <a:pathLst>
                <a:path w="1797245" h="221145">
                  <a:moveTo>
                    <a:pt x="68072" y="0"/>
                  </a:moveTo>
                  <a:lnTo>
                    <a:pt x="1729173" y="0"/>
                  </a:lnTo>
                  <a:cubicBezTo>
                    <a:pt x="1766768" y="0"/>
                    <a:pt x="1797245" y="30477"/>
                    <a:pt x="1797245" y="68072"/>
                  </a:cubicBezTo>
                  <a:lnTo>
                    <a:pt x="1797245" y="153073"/>
                  </a:lnTo>
                  <a:cubicBezTo>
                    <a:pt x="1797245" y="190668"/>
                    <a:pt x="1766768" y="221145"/>
                    <a:pt x="1729173" y="221145"/>
                  </a:cubicBezTo>
                  <a:lnTo>
                    <a:pt x="68072" y="221145"/>
                  </a:lnTo>
                  <a:cubicBezTo>
                    <a:pt x="30477" y="221145"/>
                    <a:pt x="0" y="190668"/>
                    <a:pt x="0" y="153073"/>
                  </a:cubicBezTo>
                  <a:lnTo>
                    <a:pt x="0" y="68072"/>
                  </a:lnTo>
                  <a:cubicBezTo>
                    <a:pt x="0" y="30477"/>
                    <a:pt x="30477" y="0"/>
                    <a:pt x="68072" y="0"/>
                  </a:cubicBezTo>
                  <a:close/>
                </a:path>
              </a:pathLst>
            </a:custGeom>
            <a:solidFill>
              <a:srgbClr val="000000"/>
            </a:solidFill>
            <a:ln w="38100" cap="rnd">
              <a:solidFill>
                <a:srgbClr val="FBF9F1"/>
              </a:solidFill>
              <a:prstDash val="solid"/>
              <a:round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97245" cy="2592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id-ID" sz="1200" noProof="1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0665" y="2848930"/>
            <a:ext cx="4549275" cy="1408037"/>
            <a:chOff x="0" y="0"/>
            <a:chExt cx="1797245" cy="5562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97245" cy="556262"/>
            </a:xfrm>
            <a:custGeom>
              <a:avLst/>
              <a:gdLst/>
              <a:ahLst/>
              <a:cxnLst/>
              <a:rect l="l" t="t" r="r" b="b"/>
              <a:pathLst>
                <a:path w="1797245" h="556262">
                  <a:moveTo>
                    <a:pt x="22691" y="0"/>
                  </a:moveTo>
                  <a:lnTo>
                    <a:pt x="1774554" y="0"/>
                  </a:lnTo>
                  <a:cubicBezTo>
                    <a:pt x="1787086" y="0"/>
                    <a:pt x="1797245" y="10159"/>
                    <a:pt x="1797245" y="22691"/>
                  </a:cubicBezTo>
                  <a:lnTo>
                    <a:pt x="1797245" y="533571"/>
                  </a:lnTo>
                  <a:cubicBezTo>
                    <a:pt x="1797245" y="546103"/>
                    <a:pt x="1787086" y="556262"/>
                    <a:pt x="1774554" y="556262"/>
                  </a:cubicBezTo>
                  <a:lnTo>
                    <a:pt x="22691" y="556262"/>
                  </a:lnTo>
                  <a:cubicBezTo>
                    <a:pt x="10159" y="556262"/>
                    <a:pt x="0" y="546103"/>
                    <a:pt x="0" y="533571"/>
                  </a:cubicBezTo>
                  <a:lnTo>
                    <a:pt x="0" y="22691"/>
                  </a:lnTo>
                  <a:cubicBezTo>
                    <a:pt x="0" y="10159"/>
                    <a:pt x="10159" y="0"/>
                    <a:pt x="226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FBF9F1"/>
              </a:solidFill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797245" cy="5943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id-ID" sz="1200" noProof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422061" y="2159967"/>
            <a:ext cx="4549275" cy="559773"/>
            <a:chOff x="0" y="0"/>
            <a:chExt cx="1797245" cy="2211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97245" cy="221145"/>
            </a:xfrm>
            <a:custGeom>
              <a:avLst/>
              <a:gdLst/>
              <a:ahLst/>
              <a:cxnLst/>
              <a:rect l="l" t="t" r="r" b="b"/>
              <a:pathLst>
                <a:path w="1797245" h="221145">
                  <a:moveTo>
                    <a:pt x="68072" y="0"/>
                  </a:moveTo>
                  <a:lnTo>
                    <a:pt x="1729173" y="0"/>
                  </a:lnTo>
                  <a:cubicBezTo>
                    <a:pt x="1766768" y="0"/>
                    <a:pt x="1797245" y="30477"/>
                    <a:pt x="1797245" y="68072"/>
                  </a:cubicBezTo>
                  <a:lnTo>
                    <a:pt x="1797245" y="153073"/>
                  </a:lnTo>
                  <a:cubicBezTo>
                    <a:pt x="1797245" y="190668"/>
                    <a:pt x="1766768" y="221145"/>
                    <a:pt x="1729173" y="221145"/>
                  </a:cubicBezTo>
                  <a:lnTo>
                    <a:pt x="68072" y="221145"/>
                  </a:lnTo>
                  <a:cubicBezTo>
                    <a:pt x="30477" y="221145"/>
                    <a:pt x="0" y="190668"/>
                    <a:pt x="0" y="153073"/>
                  </a:cubicBezTo>
                  <a:lnTo>
                    <a:pt x="0" y="68072"/>
                  </a:lnTo>
                  <a:cubicBezTo>
                    <a:pt x="0" y="30477"/>
                    <a:pt x="30477" y="0"/>
                    <a:pt x="68072" y="0"/>
                  </a:cubicBezTo>
                  <a:close/>
                </a:path>
              </a:pathLst>
            </a:custGeom>
            <a:solidFill>
              <a:srgbClr val="000000"/>
            </a:solidFill>
            <a:ln w="38100" cap="rnd">
              <a:solidFill>
                <a:srgbClr val="FBF9F1"/>
              </a:solidFill>
              <a:prstDash val="solid"/>
              <a:round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797245" cy="2592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id-ID" sz="1200" noProof="1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422061" y="2848930"/>
            <a:ext cx="4549275" cy="1408037"/>
            <a:chOff x="0" y="0"/>
            <a:chExt cx="1797245" cy="55626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97245" cy="556262"/>
            </a:xfrm>
            <a:custGeom>
              <a:avLst/>
              <a:gdLst/>
              <a:ahLst/>
              <a:cxnLst/>
              <a:rect l="l" t="t" r="r" b="b"/>
              <a:pathLst>
                <a:path w="1797245" h="556262">
                  <a:moveTo>
                    <a:pt x="22691" y="0"/>
                  </a:moveTo>
                  <a:lnTo>
                    <a:pt x="1774554" y="0"/>
                  </a:lnTo>
                  <a:cubicBezTo>
                    <a:pt x="1787086" y="0"/>
                    <a:pt x="1797245" y="10159"/>
                    <a:pt x="1797245" y="22691"/>
                  </a:cubicBezTo>
                  <a:lnTo>
                    <a:pt x="1797245" y="533571"/>
                  </a:lnTo>
                  <a:cubicBezTo>
                    <a:pt x="1797245" y="546103"/>
                    <a:pt x="1787086" y="556262"/>
                    <a:pt x="1774554" y="556262"/>
                  </a:cubicBezTo>
                  <a:lnTo>
                    <a:pt x="22691" y="556262"/>
                  </a:lnTo>
                  <a:cubicBezTo>
                    <a:pt x="10159" y="556262"/>
                    <a:pt x="0" y="546103"/>
                    <a:pt x="0" y="533571"/>
                  </a:cubicBezTo>
                  <a:lnTo>
                    <a:pt x="0" y="22691"/>
                  </a:lnTo>
                  <a:cubicBezTo>
                    <a:pt x="0" y="10159"/>
                    <a:pt x="10159" y="0"/>
                    <a:pt x="2269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FBF9F1"/>
              </a:solidFill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797245" cy="5943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id-ID" sz="1200" noProof="1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977379" y="4529515"/>
            <a:ext cx="382978" cy="38297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462604" y="2248365"/>
            <a:ext cx="382978" cy="382978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208512" y="2248365"/>
            <a:ext cx="382978" cy="382978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441709" y="5858141"/>
            <a:ext cx="3980351" cy="553612"/>
            <a:chOff x="0" y="0"/>
            <a:chExt cx="1572484" cy="21871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572484" cy="218711"/>
            </a:xfrm>
            <a:custGeom>
              <a:avLst/>
              <a:gdLst/>
              <a:ahLst/>
              <a:cxnLst/>
              <a:rect l="l" t="t" r="r" b="b"/>
              <a:pathLst>
                <a:path w="1572484" h="218711">
                  <a:moveTo>
                    <a:pt x="0" y="0"/>
                  </a:moveTo>
                  <a:lnTo>
                    <a:pt x="1572484" y="0"/>
                  </a:lnTo>
                  <a:lnTo>
                    <a:pt x="1572484" y="218711"/>
                  </a:lnTo>
                  <a:lnTo>
                    <a:pt x="0" y="218711"/>
                  </a:lnTo>
                  <a:close/>
                </a:path>
              </a:pathLst>
            </a:custGeom>
            <a:solidFill>
              <a:srgbClr val="FFFFFF">
                <a:alpha val="20784"/>
              </a:srgbClr>
            </a:soli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1572484" cy="2377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441709" y="5312041"/>
            <a:ext cx="7539529" cy="1568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id-ID" sz="2999" b="1" noProof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Optimalisasi Sistem Digital Pelayanan (Simpelbnnpjatim.com) kepada Stakeholder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254078" y="4558021"/>
            <a:ext cx="2569431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id-ID" sz="1667" b="1" noProof="1">
                <a:solidFill>
                  <a:srgbClr val="FBF9F1"/>
                </a:solidFill>
                <a:latin typeface="Lato Bold"/>
                <a:ea typeface="Lato Bold"/>
                <a:cs typeface="Lato Bold"/>
                <a:sym typeface="Lato Bold"/>
              </a:rPr>
              <a:t>OPTIMALISASI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37907" y="2276870"/>
            <a:ext cx="2569431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id-ID" sz="1667" b="1" noProof="1">
                <a:solidFill>
                  <a:srgbClr val="FBF9F1"/>
                </a:solidFill>
                <a:latin typeface="Lato Bold"/>
                <a:ea typeface="Lato Bold"/>
                <a:cs typeface="Lato Bold"/>
                <a:sym typeface="Lato Bold"/>
              </a:rPr>
              <a:t>KOLABORASI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37908" y="3149300"/>
            <a:ext cx="3914790" cy="85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  <a:spcBef>
                <a:spcPct val="0"/>
              </a:spcBef>
            </a:pPr>
            <a:r>
              <a:rPr lang="id-ID" sz="1666" b="1" noProof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Kolaborasi Penanganan Rehabilitasi bagi Pecandu Narkotika dan Korban Penyalahgunaan Narkotika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739303" y="3142950"/>
            <a:ext cx="3914790" cy="10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id-ID" sz="1999" b="1" noProof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Kolaborasi Penempatan Pecandu di Lembaga Rehabilitasi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974158" y="210048"/>
            <a:ext cx="6600063" cy="1566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id-ID" sz="5215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SOLUSI MASALAH</a:t>
            </a:r>
          </a:p>
          <a:p>
            <a:pPr algn="ctr">
              <a:lnSpc>
                <a:spcPts val="6258"/>
              </a:lnSpc>
            </a:pPr>
            <a:r>
              <a:rPr lang="id-ID" sz="5215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melalui (2KO)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692663" y="2276870"/>
            <a:ext cx="2569431" cy="26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id-ID" sz="1667" b="1" noProof="1">
                <a:solidFill>
                  <a:srgbClr val="FBF9F1"/>
                </a:solidFill>
                <a:latin typeface="Lato Bold"/>
                <a:ea typeface="Lato Bold"/>
                <a:cs typeface="Lato Bold"/>
                <a:sym typeface="Lato Bold"/>
              </a:rPr>
              <a:t>KOLABORASI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1414056" y="-391500"/>
            <a:ext cx="1555890" cy="1572319"/>
            <a:chOff x="0" y="0"/>
            <a:chExt cx="3111780" cy="3144637"/>
          </a:xfrm>
        </p:grpSpPr>
        <p:grpSp>
          <p:nvGrpSpPr>
            <p:cNvPr id="40" name="Group 40"/>
            <p:cNvGrpSpPr/>
            <p:nvPr/>
          </p:nvGrpSpPr>
          <p:grpSpPr>
            <a:xfrm>
              <a:off x="483614" y="516471"/>
              <a:ext cx="2628166" cy="2628166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1398610" cy="1398610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</p:grpSp>
      <p:grpSp>
        <p:nvGrpSpPr>
          <p:cNvPr id="46" name="Group 46"/>
          <p:cNvGrpSpPr/>
          <p:nvPr/>
        </p:nvGrpSpPr>
        <p:grpSpPr>
          <a:xfrm>
            <a:off x="838603" y="4758360"/>
            <a:ext cx="382062" cy="38206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8696698" y="1492155"/>
            <a:ext cx="382062" cy="382062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0971336" y="6320988"/>
            <a:ext cx="382062" cy="382062"/>
            <a:chOff x="0" y="0"/>
            <a:chExt cx="812800" cy="8128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2646" y="1317301"/>
            <a:ext cx="6386709" cy="5258704"/>
            <a:chOff x="0" y="0"/>
            <a:chExt cx="1581959" cy="13025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1959" cy="1302557"/>
            </a:xfrm>
            <a:custGeom>
              <a:avLst/>
              <a:gdLst/>
              <a:ahLst/>
              <a:cxnLst/>
              <a:rect l="l" t="t" r="r" b="b"/>
              <a:pathLst>
                <a:path w="1581959" h="1302557">
                  <a:moveTo>
                    <a:pt x="12122" y="0"/>
                  </a:moveTo>
                  <a:lnTo>
                    <a:pt x="1569837" y="0"/>
                  </a:lnTo>
                  <a:cubicBezTo>
                    <a:pt x="1576531" y="0"/>
                    <a:pt x="1581959" y="5427"/>
                    <a:pt x="1581959" y="12122"/>
                  </a:cubicBezTo>
                  <a:lnTo>
                    <a:pt x="1581959" y="1290435"/>
                  </a:lnTo>
                  <a:cubicBezTo>
                    <a:pt x="1581959" y="1297130"/>
                    <a:pt x="1576531" y="1302557"/>
                    <a:pt x="1569837" y="1302557"/>
                  </a:cubicBezTo>
                  <a:lnTo>
                    <a:pt x="12122" y="1302557"/>
                  </a:lnTo>
                  <a:cubicBezTo>
                    <a:pt x="5427" y="1302557"/>
                    <a:pt x="0" y="1297130"/>
                    <a:pt x="0" y="1290435"/>
                  </a:cubicBezTo>
                  <a:lnTo>
                    <a:pt x="0" y="12122"/>
                  </a:lnTo>
                  <a:cubicBezTo>
                    <a:pt x="0" y="5427"/>
                    <a:pt x="5427" y="0"/>
                    <a:pt x="1212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581959" cy="1407332"/>
            </a:xfrm>
            <a:prstGeom prst="rect">
              <a:avLst/>
            </a:prstGeom>
          </p:spPr>
          <p:txBody>
            <a:bodyPr lIns="46364" tIns="46364" rIns="46364" bIns="46364" rtlCol="0" anchor="ctr"/>
            <a:lstStyle/>
            <a:p>
              <a:pPr algn="ctr">
                <a:lnSpc>
                  <a:spcPts val="2133"/>
                </a:lnSpc>
              </a:pPr>
              <a:endParaRPr lang="id-ID" sz="1200" noProof="1"/>
            </a:p>
          </p:txBody>
        </p:sp>
      </p:grpSp>
      <p:sp>
        <p:nvSpPr>
          <p:cNvPr id="5" name="Freeform 5"/>
          <p:cNvSpPr/>
          <p:nvPr/>
        </p:nvSpPr>
        <p:spPr>
          <a:xfrm>
            <a:off x="3020768" y="1494306"/>
            <a:ext cx="6048228" cy="5081699"/>
          </a:xfrm>
          <a:custGeom>
            <a:avLst/>
            <a:gdLst/>
            <a:ahLst/>
            <a:cxnLst/>
            <a:rect l="l" t="t" r="r" b="b"/>
            <a:pathLst>
              <a:path w="9072342" h="7622549">
                <a:moveTo>
                  <a:pt x="0" y="0"/>
                </a:moveTo>
                <a:lnTo>
                  <a:pt x="9072342" y="0"/>
                </a:lnTo>
                <a:lnTo>
                  <a:pt x="9072342" y="7622549"/>
                </a:lnTo>
                <a:lnTo>
                  <a:pt x="0" y="7622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0" r="-96749" b="-2863"/>
            </a:stretch>
          </a:blipFill>
        </p:spPr>
        <p:txBody>
          <a:bodyPr/>
          <a:lstStyle/>
          <a:p>
            <a:endParaRPr lang="id-ID" sz="1200" noProof="1"/>
          </a:p>
        </p:txBody>
      </p:sp>
      <p:grpSp>
        <p:nvGrpSpPr>
          <p:cNvPr id="6" name="Group 6"/>
          <p:cNvGrpSpPr/>
          <p:nvPr/>
        </p:nvGrpSpPr>
        <p:grpSpPr>
          <a:xfrm>
            <a:off x="3020768" y="386651"/>
            <a:ext cx="6182380" cy="707987"/>
            <a:chOff x="0" y="0"/>
            <a:chExt cx="2155625" cy="2468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55625" cy="246855"/>
            </a:xfrm>
            <a:custGeom>
              <a:avLst/>
              <a:gdLst/>
              <a:ahLst/>
              <a:cxnLst/>
              <a:rect l="l" t="t" r="r" b="b"/>
              <a:pathLst>
                <a:path w="2155625" h="246855">
                  <a:moveTo>
                    <a:pt x="16697" y="0"/>
                  </a:moveTo>
                  <a:lnTo>
                    <a:pt x="2138928" y="0"/>
                  </a:lnTo>
                  <a:cubicBezTo>
                    <a:pt x="2143356" y="0"/>
                    <a:pt x="2147603" y="1759"/>
                    <a:pt x="2150734" y="4890"/>
                  </a:cubicBezTo>
                  <a:cubicBezTo>
                    <a:pt x="2153866" y="8022"/>
                    <a:pt x="2155625" y="12268"/>
                    <a:pt x="2155625" y="16697"/>
                  </a:cubicBezTo>
                  <a:lnTo>
                    <a:pt x="2155625" y="230159"/>
                  </a:lnTo>
                  <a:cubicBezTo>
                    <a:pt x="2155625" y="234587"/>
                    <a:pt x="2153866" y="238834"/>
                    <a:pt x="2150734" y="241965"/>
                  </a:cubicBezTo>
                  <a:cubicBezTo>
                    <a:pt x="2147603" y="245096"/>
                    <a:pt x="2143356" y="246855"/>
                    <a:pt x="2138928" y="246855"/>
                  </a:cubicBezTo>
                  <a:lnTo>
                    <a:pt x="16697" y="246855"/>
                  </a:lnTo>
                  <a:cubicBezTo>
                    <a:pt x="12268" y="246855"/>
                    <a:pt x="8022" y="245096"/>
                    <a:pt x="4890" y="241965"/>
                  </a:cubicBezTo>
                  <a:cubicBezTo>
                    <a:pt x="1759" y="238834"/>
                    <a:pt x="0" y="234587"/>
                    <a:pt x="0" y="230159"/>
                  </a:cubicBezTo>
                  <a:lnTo>
                    <a:pt x="0" y="16697"/>
                  </a:lnTo>
                  <a:cubicBezTo>
                    <a:pt x="0" y="12268"/>
                    <a:pt x="1759" y="8022"/>
                    <a:pt x="4890" y="4890"/>
                  </a:cubicBezTo>
                  <a:cubicBezTo>
                    <a:pt x="8022" y="1759"/>
                    <a:pt x="12268" y="0"/>
                    <a:pt x="166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155625" cy="275430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01688" y="505598"/>
            <a:ext cx="555261" cy="470094"/>
            <a:chOff x="0" y="0"/>
            <a:chExt cx="193604" cy="1639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604" cy="163909"/>
            </a:xfrm>
            <a:custGeom>
              <a:avLst/>
              <a:gdLst/>
              <a:ahLst/>
              <a:cxnLst/>
              <a:rect l="l" t="t" r="r" b="b"/>
              <a:pathLst>
                <a:path w="193604" h="163909">
                  <a:moveTo>
                    <a:pt x="81954" y="0"/>
                  </a:moveTo>
                  <a:lnTo>
                    <a:pt x="111650" y="0"/>
                  </a:lnTo>
                  <a:cubicBezTo>
                    <a:pt x="156912" y="0"/>
                    <a:pt x="193604" y="36692"/>
                    <a:pt x="193604" y="81954"/>
                  </a:cubicBezTo>
                  <a:lnTo>
                    <a:pt x="193604" y="81954"/>
                  </a:lnTo>
                  <a:cubicBezTo>
                    <a:pt x="193604" y="127216"/>
                    <a:pt x="156912" y="163909"/>
                    <a:pt x="111650" y="163909"/>
                  </a:cubicBezTo>
                  <a:lnTo>
                    <a:pt x="81954" y="163909"/>
                  </a:lnTo>
                  <a:cubicBezTo>
                    <a:pt x="36692" y="163909"/>
                    <a:pt x="0" y="127216"/>
                    <a:pt x="0" y="81954"/>
                  </a:cubicBezTo>
                  <a:lnTo>
                    <a:pt x="0" y="81954"/>
                  </a:lnTo>
                  <a:cubicBezTo>
                    <a:pt x="0" y="36692"/>
                    <a:pt x="36692" y="0"/>
                    <a:pt x="8195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93604" cy="192484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965086" y="442333"/>
            <a:ext cx="5238062" cy="59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5"/>
              </a:lnSpc>
            </a:pPr>
            <a:r>
              <a:rPr lang="id-ID" sz="1979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Ketepatan Stakeholders Utama dan Strategi Komunikasinya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375109" y="6182328"/>
            <a:ext cx="944121" cy="94412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13739" y="5938518"/>
            <a:ext cx="355272" cy="35527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038313" y="685800"/>
            <a:ext cx="167702" cy="16770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063868" y="-221167"/>
            <a:ext cx="442333" cy="44233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50296" y="5596814"/>
            <a:ext cx="683409" cy="683409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2646" y="1317301"/>
            <a:ext cx="6386709" cy="5258704"/>
            <a:chOff x="0" y="0"/>
            <a:chExt cx="1581959" cy="13025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81959" cy="1302557"/>
            </a:xfrm>
            <a:custGeom>
              <a:avLst/>
              <a:gdLst/>
              <a:ahLst/>
              <a:cxnLst/>
              <a:rect l="l" t="t" r="r" b="b"/>
              <a:pathLst>
                <a:path w="1581959" h="1302557">
                  <a:moveTo>
                    <a:pt x="12122" y="0"/>
                  </a:moveTo>
                  <a:lnTo>
                    <a:pt x="1569837" y="0"/>
                  </a:lnTo>
                  <a:cubicBezTo>
                    <a:pt x="1576531" y="0"/>
                    <a:pt x="1581959" y="5427"/>
                    <a:pt x="1581959" y="12122"/>
                  </a:cubicBezTo>
                  <a:lnTo>
                    <a:pt x="1581959" y="1290435"/>
                  </a:lnTo>
                  <a:cubicBezTo>
                    <a:pt x="1581959" y="1297130"/>
                    <a:pt x="1576531" y="1302557"/>
                    <a:pt x="1569837" y="1302557"/>
                  </a:cubicBezTo>
                  <a:lnTo>
                    <a:pt x="12122" y="1302557"/>
                  </a:lnTo>
                  <a:cubicBezTo>
                    <a:pt x="5427" y="1302557"/>
                    <a:pt x="0" y="1297130"/>
                    <a:pt x="0" y="1290435"/>
                  </a:cubicBezTo>
                  <a:lnTo>
                    <a:pt x="0" y="12122"/>
                  </a:lnTo>
                  <a:cubicBezTo>
                    <a:pt x="0" y="5427"/>
                    <a:pt x="5427" y="0"/>
                    <a:pt x="1212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1581959" cy="1407332"/>
            </a:xfrm>
            <a:prstGeom prst="rect">
              <a:avLst/>
            </a:prstGeom>
          </p:spPr>
          <p:txBody>
            <a:bodyPr lIns="46364" tIns="46364" rIns="46364" bIns="46364" rtlCol="0" anchor="ctr"/>
            <a:lstStyle/>
            <a:p>
              <a:pPr algn="ctr">
                <a:lnSpc>
                  <a:spcPts val="2133"/>
                </a:lnSpc>
              </a:pPr>
              <a:endParaRPr lang="id-ID" sz="1200" noProof="1"/>
            </a:p>
          </p:txBody>
        </p:sp>
      </p:grpSp>
      <p:sp>
        <p:nvSpPr>
          <p:cNvPr id="5" name="Freeform 5"/>
          <p:cNvSpPr/>
          <p:nvPr/>
        </p:nvSpPr>
        <p:spPr>
          <a:xfrm>
            <a:off x="3150257" y="1439685"/>
            <a:ext cx="5891486" cy="5136319"/>
          </a:xfrm>
          <a:custGeom>
            <a:avLst/>
            <a:gdLst/>
            <a:ahLst/>
            <a:cxnLst/>
            <a:rect l="l" t="t" r="r" b="b"/>
            <a:pathLst>
              <a:path w="8837229" h="7704479">
                <a:moveTo>
                  <a:pt x="0" y="0"/>
                </a:moveTo>
                <a:lnTo>
                  <a:pt x="8837230" y="0"/>
                </a:lnTo>
                <a:lnTo>
                  <a:pt x="8837230" y="7704480"/>
                </a:lnTo>
                <a:lnTo>
                  <a:pt x="0" y="7704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234" b="-5396"/>
            </a:stretch>
          </a:blipFill>
        </p:spPr>
        <p:txBody>
          <a:bodyPr/>
          <a:lstStyle/>
          <a:p>
            <a:endParaRPr lang="id-ID" sz="1200" noProof="1"/>
          </a:p>
        </p:txBody>
      </p:sp>
      <p:grpSp>
        <p:nvGrpSpPr>
          <p:cNvPr id="6" name="Group 6"/>
          <p:cNvGrpSpPr/>
          <p:nvPr/>
        </p:nvGrpSpPr>
        <p:grpSpPr>
          <a:xfrm>
            <a:off x="3020768" y="386651"/>
            <a:ext cx="6182380" cy="707987"/>
            <a:chOff x="0" y="0"/>
            <a:chExt cx="2155625" cy="2468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55625" cy="246855"/>
            </a:xfrm>
            <a:custGeom>
              <a:avLst/>
              <a:gdLst/>
              <a:ahLst/>
              <a:cxnLst/>
              <a:rect l="l" t="t" r="r" b="b"/>
              <a:pathLst>
                <a:path w="2155625" h="246855">
                  <a:moveTo>
                    <a:pt x="16697" y="0"/>
                  </a:moveTo>
                  <a:lnTo>
                    <a:pt x="2138928" y="0"/>
                  </a:lnTo>
                  <a:cubicBezTo>
                    <a:pt x="2143356" y="0"/>
                    <a:pt x="2147603" y="1759"/>
                    <a:pt x="2150734" y="4890"/>
                  </a:cubicBezTo>
                  <a:cubicBezTo>
                    <a:pt x="2153866" y="8022"/>
                    <a:pt x="2155625" y="12268"/>
                    <a:pt x="2155625" y="16697"/>
                  </a:cubicBezTo>
                  <a:lnTo>
                    <a:pt x="2155625" y="230159"/>
                  </a:lnTo>
                  <a:cubicBezTo>
                    <a:pt x="2155625" y="234587"/>
                    <a:pt x="2153866" y="238834"/>
                    <a:pt x="2150734" y="241965"/>
                  </a:cubicBezTo>
                  <a:cubicBezTo>
                    <a:pt x="2147603" y="245096"/>
                    <a:pt x="2143356" y="246855"/>
                    <a:pt x="2138928" y="246855"/>
                  </a:cubicBezTo>
                  <a:lnTo>
                    <a:pt x="16697" y="246855"/>
                  </a:lnTo>
                  <a:cubicBezTo>
                    <a:pt x="12268" y="246855"/>
                    <a:pt x="8022" y="245096"/>
                    <a:pt x="4890" y="241965"/>
                  </a:cubicBezTo>
                  <a:cubicBezTo>
                    <a:pt x="1759" y="238834"/>
                    <a:pt x="0" y="234587"/>
                    <a:pt x="0" y="230159"/>
                  </a:cubicBezTo>
                  <a:lnTo>
                    <a:pt x="0" y="16697"/>
                  </a:lnTo>
                  <a:cubicBezTo>
                    <a:pt x="0" y="12268"/>
                    <a:pt x="1759" y="8022"/>
                    <a:pt x="4890" y="4890"/>
                  </a:cubicBezTo>
                  <a:cubicBezTo>
                    <a:pt x="8022" y="1759"/>
                    <a:pt x="12268" y="0"/>
                    <a:pt x="166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155625" cy="275430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01688" y="505598"/>
            <a:ext cx="555261" cy="470094"/>
            <a:chOff x="0" y="0"/>
            <a:chExt cx="193604" cy="1639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604" cy="163909"/>
            </a:xfrm>
            <a:custGeom>
              <a:avLst/>
              <a:gdLst/>
              <a:ahLst/>
              <a:cxnLst/>
              <a:rect l="l" t="t" r="r" b="b"/>
              <a:pathLst>
                <a:path w="193604" h="163909">
                  <a:moveTo>
                    <a:pt x="81954" y="0"/>
                  </a:moveTo>
                  <a:lnTo>
                    <a:pt x="111650" y="0"/>
                  </a:lnTo>
                  <a:cubicBezTo>
                    <a:pt x="156912" y="0"/>
                    <a:pt x="193604" y="36692"/>
                    <a:pt x="193604" y="81954"/>
                  </a:cubicBezTo>
                  <a:lnTo>
                    <a:pt x="193604" y="81954"/>
                  </a:lnTo>
                  <a:cubicBezTo>
                    <a:pt x="193604" y="127216"/>
                    <a:pt x="156912" y="163909"/>
                    <a:pt x="111650" y="163909"/>
                  </a:cubicBezTo>
                  <a:lnTo>
                    <a:pt x="81954" y="163909"/>
                  </a:lnTo>
                  <a:cubicBezTo>
                    <a:pt x="36692" y="163909"/>
                    <a:pt x="0" y="127216"/>
                    <a:pt x="0" y="81954"/>
                  </a:cubicBezTo>
                  <a:lnTo>
                    <a:pt x="0" y="81954"/>
                  </a:lnTo>
                  <a:cubicBezTo>
                    <a:pt x="0" y="36692"/>
                    <a:pt x="36692" y="0"/>
                    <a:pt x="8195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93604" cy="192484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965086" y="442333"/>
            <a:ext cx="5238062" cy="59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5"/>
              </a:lnSpc>
            </a:pPr>
            <a:r>
              <a:rPr lang="id-ID" sz="1979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Ketepatan Stakeholders Utama dan Strategi Komunikasinya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375109" y="6182328"/>
            <a:ext cx="944121" cy="94412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13739" y="5938518"/>
            <a:ext cx="355272" cy="35527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038313" y="685800"/>
            <a:ext cx="167702" cy="16770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063868" y="-221167"/>
            <a:ext cx="442333" cy="44233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50296" y="5596814"/>
            <a:ext cx="683409" cy="683409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D00C96-92C7-984C-A6F1-CB68F724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1" y="2362200"/>
            <a:ext cx="3810127" cy="3500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448663-3D0B-A560-C7D0-A7009D9DD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463800"/>
            <a:ext cx="4064000" cy="3398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D60D49-B3B6-0D68-DCC2-F7BD157CB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4254312"/>
            <a:ext cx="1885017" cy="15102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04970C-1D37-768E-4BB5-FF0E6341D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1" y="2381213"/>
            <a:ext cx="1885859" cy="16065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D5B249-05CE-9BAC-9102-F6CFDD8D07A7}"/>
              </a:ext>
            </a:extLst>
          </p:cNvPr>
          <p:cNvSpPr txBox="1"/>
          <p:nvPr/>
        </p:nvSpPr>
        <p:spPr>
          <a:xfrm>
            <a:off x="6756400" y="2870201"/>
            <a:ext cx="10668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i="1" dirty="0">
                <a:latin typeface="Bookman Old Style" panose="02050604050505020204" pitchFamily="18" charset="0"/>
              </a:rPr>
              <a:t>Laten:</a:t>
            </a:r>
          </a:p>
          <a:p>
            <a:pPr algn="ctr"/>
            <a:r>
              <a:rPr lang="en-US" sz="1867" b="1" dirty="0">
                <a:latin typeface="Bookman Old Style" panose="02050604050505020204" pitchFamily="18" charset="0"/>
              </a:rPr>
              <a:t>-</a:t>
            </a:r>
            <a:endParaRPr lang="en-ID" sz="1867" b="1" dirty="0">
              <a:latin typeface="Bookman Old Style" panose="02050604050505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271EA9-7B5E-5AB5-C9DA-D9A283F31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089" y="2381212"/>
            <a:ext cx="2098434" cy="15940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EDABDB-42FA-4F29-3CBC-475AAD68B36D}"/>
              </a:ext>
            </a:extLst>
          </p:cNvPr>
          <p:cNvSpPr txBox="1"/>
          <p:nvPr/>
        </p:nvSpPr>
        <p:spPr>
          <a:xfrm>
            <a:off x="8940800" y="2640767"/>
            <a:ext cx="1524000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latin typeface="Bookman Old Style" panose="02050604050505020204" pitchFamily="18" charset="0"/>
              </a:rPr>
              <a:t>PROMOTER:</a:t>
            </a:r>
          </a:p>
          <a:p>
            <a:r>
              <a:rPr lang="en-US" sz="1333" b="1" dirty="0" err="1">
                <a:latin typeface="Bookman Old Style" panose="02050604050505020204" pitchFamily="18" charset="0"/>
              </a:rPr>
              <a:t>Dirresnarkoba</a:t>
            </a:r>
            <a:endParaRPr lang="en-US" sz="1333" b="1" dirty="0">
              <a:latin typeface="Bookman Old Style" panose="02050604050505020204" pitchFamily="18" charset="0"/>
            </a:endParaRPr>
          </a:p>
          <a:p>
            <a:r>
              <a:rPr lang="en-US" sz="1333" b="1" dirty="0">
                <a:latin typeface="Bookman Old Style" panose="02050604050505020204" pitchFamily="18" charset="0"/>
              </a:rPr>
              <a:t>Ka. BNNP</a:t>
            </a:r>
          </a:p>
          <a:p>
            <a:r>
              <a:rPr lang="en-US" sz="1333" b="1" dirty="0">
                <a:latin typeface="Bookman Old Style" panose="02050604050505020204" pitchFamily="18" charset="0"/>
              </a:rPr>
              <a:t>Bakesbangpol</a:t>
            </a:r>
          </a:p>
          <a:p>
            <a:r>
              <a:rPr lang="en-US" sz="1333" b="1" dirty="0">
                <a:latin typeface="Bookman Old Style" panose="02050604050505020204" pitchFamily="18" charset="0"/>
              </a:rPr>
              <a:t>Lembaga Rehab</a:t>
            </a:r>
            <a:endParaRPr lang="en-ID" sz="1333" b="1" dirty="0">
              <a:latin typeface="Bookman Old Style" panose="02050604050505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88F8F92-E6F8-ED6A-17EA-FC012161A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66" y="4348316"/>
            <a:ext cx="2112593" cy="15940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95A518-E9B9-F6C1-D322-AFD4DF9AAC7E}"/>
              </a:ext>
            </a:extLst>
          </p:cNvPr>
          <p:cNvSpPr txBox="1"/>
          <p:nvPr/>
        </p:nvSpPr>
        <p:spPr>
          <a:xfrm>
            <a:off x="8768961" y="4601616"/>
            <a:ext cx="1778000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latin typeface="Bookman Old Style" panose="02050604050505020204" pitchFamily="18" charset="0"/>
              </a:rPr>
              <a:t>DEFENDER :</a:t>
            </a:r>
          </a:p>
          <a:p>
            <a:r>
              <a:rPr lang="en-US" sz="1333" b="1" dirty="0" err="1">
                <a:latin typeface="Bookman Old Style" panose="02050604050505020204" pitchFamily="18" charset="0"/>
              </a:rPr>
              <a:t>Penyidik</a:t>
            </a:r>
            <a:r>
              <a:rPr lang="en-US" sz="1333" b="1" dirty="0">
                <a:latin typeface="Bookman Old Style" panose="02050604050505020204" pitchFamily="18" charset="0"/>
              </a:rPr>
              <a:t> </a:t>
            </a:r>
            <a:r>
              <a:rPr lang="en-US" sz="1333" b="1" dirty="0" err="1">
                <a:latin typeface="Bookman Old Style" panose="02050604050505020204" pitchFamily="18" charset="0"/>
              </a:rPr>
              <a:t>Polri</a:t>
            </a:r>
            <a:endParaRPr lang="en-US" sz="1333" b="1" dirty="0">
              <a:latin typeface="Bookman Old Style" panose="02050604050505020204" pitchFamily="18" charset="0"/>
            </a:endParaRPr>
          </a:p>
          <a:p>
            <a:r>
              <a:rPr lang="en-US" sz="1333" b="1" dirty="0">
                <a:latin typeface="Bookman Old Style" panose="02050604050505020204" pitchFamily="18" charset="0"/>
              </a:rPr>
              <a:t>Tim TAT BNN</a:t>
            </a:r>
          </a:p>
          <a:p>
            <a:r>
              <a:rPr lang="en-US" sz="1333" b="1" dirty="0">
                <a:latin typeface="Bookman Old Style" panose="02050604050505020204" pitchFamily="18" charset="0"/>
              </a:rPr>
              <a:t>Masyarakat</a:t>
            </a:r>
          </a:p>
          <a:p>
            <a:r>
              <a:rPr lang="en-US" sz="1333" b="1" dirty="0" err="1">
                <a:latin typeface="Bookman Old Style" panose="02050604050505020204" pitchFamily="18" charset="0"/>
              </a:rPr>
              <a:t>Pecandu</a:t>
            </a:r>
            <a:r>
              <a:rPr lang="en-US" sz="1333" b="1" dirty="0">
                <a:latin typeface="Bookman Old Style" panose="02050604050505020204" pitchFamily="18" charset="0"/>
              </a:rPr>
              <a:t> </a:t>
            </a:r>
            <a:r>
              <a:rPr lang="en-US" sz="1333" b="1" dirty="0" err="1">
                <a:latin typeface="Bookman Old Style" panose="02050604050505020204" pitchFamily="18" charset="0"/>
              </a:rPr>
              <a:t>Narkotik</a:t>
            </a:r>
            <a:endParaRPr lang="en-ID" sz="1200" b="1" dirty="0">
              <a:latin typeface="Bookman Old Style" panose="02050604050505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4089C8-468A-9C43-C8B0-C3F6B30033B0}"/>
              </a:ext>
            </a:extLst>
          </p:cNvPr>
          <p:cNvSpPr txBox="1"/>
          <p:nvPr/>
        </p:nvSpPr>
        <p:spPr>
          <a:xfrm>
            <a:off x="6680264" y="4763234"/>
            <a:ext cx="1371600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Bookman Old Style" panose="02050604050505020204" pitchFamily="18" charset="0"/>
              </a:rPr>
              <a:t>APATETICS</a:t>
            </a:r>
          </a:p>
          <a:p>
            <a:pPr algn="ctr"/>
            <a:r>
              <a:rPr lang="en-US" sz="1867" b="1" dirty="0"/>
              <a:t>-</a:t>
            </a:r>
            <a:endParaRPr lang="en-ID" sz="1867" b="1" dirty="0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2D8A8999-450F-3B5D-2540-DE9176D3FB46}"/>
              </a:ext>
            </a:extLst>
          </p:cNvPr>
          <p:cNvSpPr/>
          <p:nvPr/>
        </p:nvSpPr>
        <p:spPr>
          <a:xfrm>
            <a:off x="5080000" y="3553430"/>
            <a:ext cx="914400" cy="1219201"/>
          </a:xfrm>
          <a:prstGeom prst="rightArrow">
            <a:avLst/>
          </a:prstGeom>
          <a:gradFill flip="none" rotWithShape="1">
            <a:gsLst>
              <a:gs pos="9000">
                <a:srgbClr val="00B0F0">
                  <a:tint val="66000"/>
                  <a:satMod val="160000"/>
                </a:srgbClr>
              </a:gs>
              <a:gs pos="49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gradFill>
              <a:gsLst>
                <a:gs pos="0">
                  <a:srgbClr val="00B0F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A8C570-0548-EAE3-4AE0-EC16D3ABE189}"/>
              </a:ext>
            </a:extLst>
          </p:cNvPr>
          <p:cNvSpPr txBox="1"/>
          <p:nvPr/>
        </p:nvSpPr>
        <p:spPr>
          <a:xfrm>
            <a:off x="1879663" y="1701800"/>
            <a:ext cx="2082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i="1" dirty="0">
                <a:latin typeface="Bodoni MT" panose="02070603080606020203" pitchFamily="18" charset="0"/>
              </a:rPr>
              <a:t>Before</a:t>
            </a:r>
            <a:endParaRPr lang="en-ID" sz="2667" b="1" i="1" dirty="0">
              <a:latin typeface="Bodoni MT" panose="020706030806060202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268F1B-3E94-6915-8BCB-3B2F7639CF74}"/>
              </a:ext>
            </a:extLst>
          </p:cNvPr>
          <p:cNvSpPr txBox="1"/>
          <p:nvPr/>
        </p:nvSpPr>
        <p:spPr>
          <a:xfrm>
            <a:off x="7512141" y="1701800"/>
            <a:ext cx="188585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i="1" dirty="0">
                <a:latin typeface="Bodoni MT" panose="02070603080606020203" pitchFamily="18" charset="0"/>
              </a:rPr>
              <a:t>After</a:t>
            </a:r>
            <a:endParaRPr lang="en-ID" sz="2933" b="1" i="1" dirty="0">
              <a:latin typeface="Bodoni MT" panose="020706030806060202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C66BF7-970B-46A5-7A67-E1D31E03D0CD}"/>
              </a:ext>
            </a:extLst>
          </p:cNvPr>
          <p:cNvSpPr txBox="1"/>
          <p:nvPr/>
        </p:nvSpPr>
        <p:spPr>
          <a:xfrm>
            <a:off x="3302000" y="685801"/>
            <a:ext cx="5466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92D050"/>
                </a:solidFill>
                <a:latin typeface="Bookman Old Style" panose="02050604050505020204" pitchFamily="18" charset="0"/>
              </a:rPr>
              <a:t>PETA STAKEHOLDER</a:t>
            </a:r>
            <a:endParaRPr lang="en-ID" sz="3600" b="1" i="1" dirty="0">
              <a:solidFill>
                <a:srgbClr val="92D05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50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83671" y="342877"/>
            <a:ext cx="12121623" cy="5829323"/>
            <a:chOff x="0" y="0"/>
            <a:chExt cx="24243245" cy="11658645"/>
          </a:xfrm>
        </p:grpSpPr>
        <p:grpSp>
          <p:nvGrpSpPr>
            <p:cNvPr id="3" name="Group 3"/>
            <p:cNvGrpSpPr/>
            <p:nvPr/>
          </p:nvGrpSpPr>
          <p:grpSpPr>
            <a:xfrm>
              <a:off x="5801807" y="0"/>
              <a:ext cx="12481505" cy="11658645"/>
              <a:chOff x="0" y="0"/>
              <a:chExt cx="1532416" cy="14313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532416" cy="1431390"/>
              </a:xfrm>
              <a:custGeom>
                <a:avLst/>
                <a:gdLst/>
                <a:ahLst/>
                <a:cxnLst/>
                <a:rect l="l" t="t" r="r" b="b"/>
                <a:pathLst>
                  <a:path w="1532416" h="1431390">
                    <a:moveTo>
                      <a:pt x="72543" y="0"/>
                    </a:moveTo>
                    <a:lnTo>
                      <a:pt x="1459873" y="0"/>
                    </a:lnTo>
                    <a:cubicBezTo>
                      <a:pt x="1479113" y="0"/>
                      <a:pt x="1497564" y="7643"/>
                      <a:pt x="1511169" y="21247"/>
                    </a:cubicBezTo>
                    <a:cubicBezTo>
                      <a:pt x="1524773" y="34852"/>
                      <a:pt x="1532416" y="53303"/>
                      <a:pt x="1532416" y="72543"/>
                    </a:cubicBezTo>
                    <a:lnTo>
                      <a:pt x="1532416" y="1358847"/>
                    </a:lnTo>
                    <a:cubicBezTo>
                      <a:pt x="1532416" y="1378086"/>
                      <a:pt x="1524773" y="1396538"/>
                      <a:pt x="1511169" y="1410142"/>
                    </a:cubicBezTo>
                    <a:cubicBezTo>
                      <a:pt x="1497564" y="1423747"/>
                      <a:pt x="1479113" y="1431390"/>
                      <a:pt x="1459873" y="1431390"/>
                    </a:cubicBezTo>
                    <a:lnTo>
                      <a:pt x="72543" y="1431390"/>
                    </a:lnTo>
                    <a:cubicBezTo>
                      <a:pt x="53303" y="1431390"/>
                      <a:pt x="34852" y="1423747"/>
                      <a:pt x="21247" y="1410142"/>
                    </a:cubicBezTo>
                    <a:cubicBezTo>
                      <a:pt x="7643" y="1396538"/>
                      <a:pt x="0" y="1378086"/>
                      <a:pt x="0" y="1358847"/>
                    </a:cubicBezTo>
                    <a:lnTo>
                      <a:pt x="0" y="72543"/>
                    </a:lnTo>
                    <a:cubicBezTo>
                      <a:pt x="0" y="53303"/>
                      <a:pt x="7643" y="34852"/>
                      <a:pt x="21247" y="21247"/>
                    </a:cubicBezTo>
                    <a:cubicBezTo>
                      <a:pt x="34852" y="7643"/>
                      <a:pt x="53303" y="0"/>
                      <a:pt x="7254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1532416" cy="15266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133"/>
                  </a:lnSpc>
                </a:pPr>
                <a:endParaRPr lang="id-ID" sz="1200" noProof="1"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0" y="1268562"/>
              <a:ext cx="24243245" cy="9121521"/>
            </a:xfrm>
            <a:custGeom>
              <a:avLst/>
              <a:gdLst/>
              <a:ahLst/>
              <a:cxnLst/>
              <a:rect l="l" t="t" r="r" b="b"/>
              <a:pathLst>
                <a:path w="24243245" h="9121521">
                  <a:moveTo>
                    <a:pt x="0" y="0"/>
                  </a:moveTo>
                  <a:lnTo>
                    <a:pt x="24243245" y="0"/>
                  </a:lnTo>
                  <a:lnTo>
                    <a:pt x="24243245" y="9121521"/>
                  </a:lnTo>
                  <a:lnTo>
                    <a:pt x="0" y="9121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id-ID" sz="1200" noProof="1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375109" y="6182328"/>
            <a:ext cx="944121" cy="94412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13739" y="5938518"/>
            <a:ext cx="355272" cy="35527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038313" y="685800"/>
            <a:ext cx="167702" cy="16770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063868" y="-221167"/>
            <a:ext cx="442333" cy="44233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850296" y="5596814"/>
            <a:ext cx="683409" cy="68340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A69162A-4247-2171-07EC-9C73CC7F4C43}"/>
              </a:ext>
            </a:extLst>
          </p:cNvPr>
          <p:cNvSpPr txBox="1"/>
          <p:nvPr/>
        </p:nvSpPr>
        <p:spPr>
          <a:xfrm>
            <a:off x="7098115" y="1673711"/>
            <a:ext cx="4186919" cy="83099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d-ID" sz="1200" b="1" dirty="0"/>
              <a:t>Dalam pembuatan perjanjian kerja sama antar Polda Jatim dengan BNNP Jatim dan lembaga rehabilitasi swasta semua menggunakan Sumber daya manusia dari kedua belah pihak dan tidak memerlukan pembiayaan yang besar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24C06B-9947-2843-3F75-F7FB9F0FC464}"/>
              </a:ext>
            </a:extLst>
          </p:cNvPr>
          <p:cNvSpPr txBox="1"/>
          <p:nvPr/>
        </p:nvSpPr>
        <p:spPr>
          <a:xfrm>
            <a:off x="7098115" y="3013226"/>
            <a:ext cx="4186919" cy="46166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d-ID" sz="1200" b="1" dirty="0"/>
              <a:t>Dalam gambar Tata Kelola Tim di atas, terdapat Tim Efektif dan Tim Pokja Perjanjian Kerja Sama</a:t>
            </a:r>
            <a:r>
              <a:rPr lang="en-ID" sz="1200" dirty="0"/>
              <a:t>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D21CBA-7A86-E403-1D5C-818A6C7872D7}"/>
              </a:ext>
            </a:extLst>
          </p:cNvPr>
          <p:cNvSpPr txBox="1"/>
          <p:nvPr/>
        </p:nvSpPr>
        <p:spPr>
          <a:xfrm>
            <a:off x="7098114" y="3860592"/>
            <a:ext cx="4186919" cy="83099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ID" sz="1200" dirty="0" err="1"/>
              <a:t>budaya</a:t>
            </a:r>
            <a:r>
              <a:rPr lang="en-ID" sz="1200" dirty="0"/>
              <a:t> </a:t>
            </a:r>
            <a:r>
              <a:rPr lang="en-ID" sz="1200" dirty="0" err="1"/>
              <a:t>kerja</a:t>
            </a:r>
            <a:r>
              <a:rPr lang="en-ID" sz="1200" dirty="0"/>
              <a:t> </a:t>
            </a:r>
            <a:r>
              <a:rPr lang="en-ID" sz="1200" dirty="0" err="1"/>
              <a:t>Kolaboratif</a:t>
            </a:r>
            <a:r>
              <a:rPr lang="en-ID" sz="1200" dirty="0"/>
              <a:t> </a:t>
            </a:r>
            <a:r>
              <a:rPr lang="en-ID" sz="1200" dirty="0" err="1"/>
              <a:t>antar</a:t>
            </a:r>
            <a:r>
              <a:rPr lang="en-ID" sz="1200" dirty="0"/>
              <a:t> Stakeholder. </a:t>
            </a:r>
            <a:r>
              <a:rPr lang="fi-FI" sz="1200" dirty="0"/>
              <a:t>komunikasi yang terbuka antar semua pihak, Rapat Koordinasi dan diskusi secara berkelanjutan, dan  Memberikan apresiasi kepada stakeholder atas kontribusi</a:t>
            </a:r>
            <a:endParaRPr lang="en-ID" sz="1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278" y="2126531"/>
            <a:ext cx="10291446" cy="4592558"/>
          </a:xfrm>
          <a:custGeom>
            <a:avLst/>
            <a:gdLst/>
            <a:ahLst/>
            <a:cxnLst/>
            <a:rect l="l" t="t" r="r" b="b"/>
            <a:pathLst>
              <a:path w="15437169" h="6888837">
                <a:moveTo>
                  <a:pt x="0" y="0"/>
                </a:moveTo>
                <a:lnTo>
                  <a:pt x="15437168" y="0"/>
                </a:lnTo>
                <a:lnTo>
                  <a:pt x="15437168" y="6888837"/>
                </a:lnTo>
                <a:lnTo>
                  <a:pt x="0" y="6888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grpSp>
        <p:nvGrpSpPr>
          <p:cNvPr id="3" name="Group 3"/>
          <p:cNvGrpSpPr/>
          <p:nvPr/>
        </p:nvGrpSpPr>
        <p:grpSpPr>
          <a:xfrm>
            <a:off x="1054701" y="54834"/>
            <a:ext cx="1513033" cy="1694361"/>
            <a:chOff x="0" y="0"/>
            <a:chExt cx="905203" cy="10136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05203" cy="1013687"/>
            </a:xfrm>
            <a:custGeom>
              <a:avLst/>
              <a:gdLst/>
              <a:ahLst/>
              <a:cxnLst/>
              <a:rect l="l" t="t" r="r" b="b"/>
              <a:pathLst>
                <a:path w="905203" h="1013687">
                  <a:moveTo>
                    <a:pt x="68224" y="0"/>
                  </a:moveTo>
                  <a:lnTo>
                    <a:pt x="836979" y="0"/>
                  </a:lnTo>
                  <a:cubicBezTo>
                    <a:pt x="874658" y="0"/>
                    <a:pt x="905203" y="30545"/>
                    <a:pt x="905203" y="68224"/>
                  </a:cubicBezTo>
                  <a:lnTo>
                    <a:pt x="905203" y="945462"/>
                  </a:lnTo>
                  <a:cubicBezTo>
                    <a:pt x="905203" y="963556"/>
                    <a:pt x="898015" y="980910"/>
                    <a:pt x="885221" y="993704"/>
                  </a:cubicBezTo>
                  <a:cubicBezTo>
                    <a:pt x="872426" y="1006499"/>
                    <a:pt x="855073" y="1013687"/>
                    <a:pt x="836979" y="1013687"/>
                  </a:cubicBezTo>
                  <a:lnTo>
                    <a:pt x="68224" y="1013687"/>
                  </a:lnTo>
                  <a:cubicBezTo>
                    <a:pt x="30545" y="1013687"/>
                    <a:pt x="0" y="983142"/>
                    <a:pt x="0" y="945462"/>
                  </a:cubicBezTo>
                  <a:lnTo>
                    <a:pt x="0" y="68224"/>
                  </a:lnTo>
                  <a:cubicBezTo>
                    <a:pt x="0" y="30545"/>
                    <a:pt x="30545" y="0"/>
                    <a:pt x="682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905203" cy="1042262"/>
            </a:xfrm>
            <a:prstGeom prst="rect">
              <a:avLst/>
            </a:prstGeom>
          </p:spPr>
          <p:txBody>
            <a:bodyPr lIns="31849" tIns="31849" rIns="31849" bIns="31849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58414" y="139651"/>
            <a:ext cx="4271160" cy="1500343"/>
            <a:chOff x="0" y="0"/>
            <a:chExt cx="1791443" cy="6292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1443" cy="629286"/>
            </a:xfrm>
            <a:custGeom>
              <a:avLst/>
              <a:gdLst/>
              <a:ahLst/>
              <a:cxnLst/>
              <a:rect l="l" t="t" r="r" b="b"/>
              <a:pathLst>
                <a:path w="1791443" h="629286">
                  <a:moveTo>
                    <a:pt x="0" y="0"/>
                  </a:moveTo>
                  <a:lnTo>
                    <a:pt x="1791443" y="0"/>
                  </a:lnTo>
                  <a:lnTo>
                    <a:pt x="1791443" y="629286"/>
                  </a:lnTo>
                  <a:lnTo>
                    <a:pt x="0" y="629286"/>
                  </a:lnTo>
                  <a:close/>
                </a:path>
              </a:pathLst>
            </a:custGeom>
            <a:solidFill>
              <a:srgbClr val="141316">
                <a:alpha val="67843"/>
              </a:srgbClr>
            </a:solidFill>
            <a:ln w="28575" cap="sq">
              <a:solidFill>
                <a:srgbClr val="FFFFFF">
                  <a:alpha val="67843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791443" cy="667386"/>
            </a:xfrm>
            <a:prstGeom prst="rect">
              <a:avLst/>
            </a:prstGeom>
          </p:spPr>
          <p:txBody>
            <a:bodyPr lIns="31849" tIns="31849" rIns="31849" bIns="31849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lang="id-ID" sz="1200" noProof="1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67141" y="248471"/>
            <a:ext cx="4328859" cy="1312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47"/>
              </a:lnSpc>
            </a:pPr>
            <a:r>
              <a:rPr lang="id-ID" sz="3873" b="1" spc="244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STRATEGI MARKETING DESIMINASI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375109" y="6182328"/>
            <a:ext cx="944121" cy="94412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13739" y="5938518"/>
            <a:ext cx="355272" cy="35527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108150" y="889822"/>
            <a:ext cx="167702" cy="16770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063868" y="-221167"/>
            <a:ext cx="442333" cy="442333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50296" y="5596814"/>
            <a:ext cx="683409" cy="683409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9079" y="-39029"/>
            <a:ext cx="4539758" cy="7232486"/>
            <a:chOff x="0" y="0"/>
            <a:chExt cx="1793485" cy="2857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3485" cy="2857278"/>
            </a:xfrm>
            <a:custGeom>
              <a:avLst/>
              <a:gdLst/>
              <a:ahLst/>
              <a:cxnLst/>
              <a:rect l="l" t="t" r="r" b="b"/>
              <a:pathLst>
                <a:path w="1793485" h="2857278">
                  <a:moveTo>
                    <a:pt x="0" y="0"/>
                  </a:moveTo>
                  <a:lnTo>
                    <a:pt x="1793485" y="0"/>
                  </a:lnTo>
                  <a:lnTo>
                    <a:pt x="1793485" y="2857278"/>
                  </a:lnTo>
                  <a:lnTo>
                    <a:pt x="0" y="2857278"/>
                  </a:ln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793485" cy="28763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7870" y="2558947"/>
            <a:ext cx="2057400" cy="20574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8" name="Freeform 8"/>
          <p:cNvSpPr/>
          <p:nvPr/>
        </p:nvSpPr>
        <p:spPr>
          <a:xfrm>
            <a:off x="839079" y="1301941"/>
            <a:ext cx="10307969" cy="4483967"/>
          </a:xfrm>
          <a:custGeom>
            <a:avLst/>
            <a:gdLst/>
            <a:ahLst/>
            <a:cxnLst/>
            <a:rect l="l" t="t" r="r" b="b"/>
            <a:pathLst>
              <a:path w="15461954" h="6725950">
                <a:moveTo>
                  <a:pt x="0" y="0"/>
                </a:moveTo>
                <a:lnTo>
                  <a:pt x="15461954" y="0"/>
                </a:lnTo>
                <a:lnTo>
                  <a:pt x="15461954" y="6725951"/>
                </a:lnTo>
                <a:lnTo>
                  <a:pt x="0" y="6725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grpSp>
        <p:nvGrpSpPr>
          <p:cNvPr id="9" name="Group 9"/>
          <p:cNvGrpSpPr/>
          <p:nvPr/>
        </p:nvGrpSpPr>
        <p:grpSpPr>
          <a:xfrm>
            <a:off x="1997690" y="232280"/>
            <a:ext cx="8049361" cy="862317"/>
            <a:chOff x="0" y="0"/>
            <a:chExt cx="3093812" cy="3314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93812" cy="331436"/>
            </a:xfrm>
            <a:custGeom>
              <a:avLst/>
              <a:gdLst/>
              <a:ahLst/>
              <a:cxnLst/>
              <a:rect l="l" t="t" r="r" b="b"/>
              <a:pathLst>
                <a:path w="3093812" h="331436">
                  <a:moveTo>
                    <a:pt x="0" y="0"/>
                  </a:moveTo>
                  <a:lnTo>
                    <a:pt x="3093812" y="0"/>
                  </a:lnTo>
                  <a:lnTo>
                    <a:pt x="3093812" y="331436"/>
                  </a:lnTo>
                  <a:lnTo>
                    <a:pt x="0" y="331436"/>
                  </a:lnTo>
                  <a:close/>
                </a:path>
              </a:pathLst>
            </a:custGeom>
            <a:solidFill>
              <a:srgbClr val="031634">
                <a:alpha val="67843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3093812" cy="3885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lang="id-ID" sz="1200" noProof="1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056811" y="368733"/>
            <a:ext cx="7902103" cy="457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3"/>
              </a:lnSpc>
            </a:pPr>
            <a:r>
              <a:rPr lang="id-ID" sz="3152" b="1" spc="20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STRATEGI MARKETING PUBLIKASI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375109" y="6182328"/>
            <a:ext cx="944121" cy="94412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13739" y="5938518"/>
            <a:ext cx="355272" cy="35527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566340" y="6570538"/>
            <a:ext cx="167702" cy="16770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063868" y="-221167"/>
            <a:ext cx="442333" cy="44233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50296" y="5596814"/>
            <a:ext cx="683409" cy="683409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17032" y="424521"/>
            <a:ext cx="6515083" cy="6013430"/>
            <a:chOff x="0" y="0"/>
            <a:chExt cx="13030166" cy="1202686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030166" cy="12026860"/>
              <a:chOff x="0" y="0"/>
              <a:chExt cx="1976324" cy="1824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976324" cy="1824150"/>
              </a:xfrm>
              <a:custGeom>
                <a:avLst/>
                <a:gdLst/>
                <a:ahLst/>
                <a:cxnLst/>
                <a:rect l="l" t="t" r="r" b="b"/>
                <a:pathLst>
                  <a:path w="1976324" h="1824150">
                    <a:moveTo>
                      <a:pt x="28888" y="0"/>
                    </a:moveTo>
                    <a:lnTo>
                      <a:pt x="1947436" y="0"/>
                    </a:lnTo>
                    <a:cubicBezTo>
                      <a:pt x="1955098" y="0"/>
                      <a:pt x="1962446" y="3044"/>
                      <a:pt x="1967863" y="8461"/>
                    </a:cubicBezTo>
                    <a:cubicBezTo>
                      <a:pt x="1973281" y="13879"/>
                      <a:pt x="1976324" y="21227"/>
                      <a:pt x="1976324" y="28888"/>
                    </a:cubicBezTo>
                    <a:lnTo>
                      <a:pt x="1976324" y="1795262"/>
                    </a:lnTo>
                    <a:cubicBezTo>
                      <a:pt x="1976324" y="1811216"/>
                      <a:pt x="1963391" y="1824150"/>
                      <a:pt x="1947436" y="1824150"/>
                    </a:cubicBezTo>
                    <a:lnTo>
                      <a:pt x="28888" y="1824150"/>
                    </a:lnTo>
                    <a:cubicBezTo>
                      <a:pt x="12934" y="1824150"/>
                      <a:pt x="0" y="1811216"/>
                      <a:pt x="0" y="1795262"/>
                    </a:cubicBezTo>
                    <a:lnTo>
                      <a:pt x="0" y="28888"/>
                    </a:lnTo>
                    <a:cubicBezTo>
                      <a:pt x="0" y="12934"/>
                      <a:pt x="12934" y="0"/>
                      <a:pt x="2888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1976324" cy="18432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20"/>
                  </a:lnSpc>
                </a:pPr>
                <a:endParaRPr lang="id-ID" sz="1200" noProof="1"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455905" y="360159"/>
              <a:ext cx="12107365" cy="11093373"/>
            </a:xfrm>
            <a:custGeom>
              <a:avLst/>
              <a:gdLst/>
              <a:ahLst/>
              <a:cxnLst/>
              <a:rect l="l" t="t" r="r" b="b"/>
              <a:pathLst>
                <a:path w="12107365" h="11093373">
                  <a:moveTo>
                    <a:pt x="0" y="0"/>
                  </a:moveTo>
                  <a:lnTo>
                    <a:pt x="12107365" y="0"/>
                  </a:lnTo>
                  <a:lnTo>
                    <a:pt x="12107365" y="11093373"/>
                  </a:lnTo>
                  <a:lnTo>
                    <a:pt x="0" y="11093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id-ID" sz="1200" noProof="1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730381" y="1126022"/>
            <a:ext cx="2768694" cy="276869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5212" y="2688458"/>
            <a:ext cx="4548526" cy="1092911"/>
            <a:chOff x="0" y="0"/>
            <a:chExt cx="1748249" cy="4200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48249" cy="420066"/>
            </a:xfrm>
            <a:custGeom>
              <a:avLst/>
              <a:gdLst/>
              <a:ahLst/>
              <a:cxnLst/>
              <a:rect l="l" t="t" r="r" b="b"/>
              <a:pathLst>
                <a:path w="1748249" h="420066">
                  <a:moveTo>
                    <a:pt x="17021" y="0"/>
                  </a:moveTo>
                  <a:lnTo>
                    <a:pt x="1731228" y="0"/>
                  </a:lnTo>
                  <a:cubicBezTo>
                    <a:pt x="1740628" y="0"/>
                    <a:pt x="1748249" y="7620"/>
                    <a:pt x="1748249" y="17021"/>
                  </a:cubicBezTo>
                  <a:lnTo>
                    <a:pt x="1748249" y="403045"/>
                  </a:lnTo>
                  <a:cubicBezTo>
                    <a:pt x="1748249" y="407559"/>
                    <a:pt x="1746455" y="411888"/>
                    <a:pt x="1743263" y="415080"/>
                  </a:cubicBezTo>
                  <a:cubicBezTo>
                    <a:pt x="1740071" y="418272"/>
                    <a:pt x="1735742" y="420066"/>
                    <a:pt x="1731228" y="420066"/>
                  </a:cubicBezTo>
                  <a:lnTo>
                    <a:pt x="17021" y="420066"/>
                  </a:lnTo>
                  <a:cubicBezTo>
                    <a:pt x="7620" y="420066"/>
                    <a:pt x="0" y="412445"/>
                    <a:pt x="0" y="403045"/>
                  </a:cubicBezTo>
                  <a:lnTo>
                    <a:pt x="0" y="17021"/>
                  </a:lnTo>
                  <a:cubicBezTo>
                    <a:pt x="0" y="7620"/>
                    <a:pt x="7620" y="0"/>
                    <a:pt x="17021" y="0"/>
                  </a:cubicBezTo>
                  <a:close/>
                </a:path>
              </a:pathLst>
            </a:custGeom>
            <a:solidFill>
              <a:srgbClr val="031634">
                <a:alpha val="67843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748249" cy="4772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lang="id-ID" sz="1200" noProof="1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69012" y="2896063"/>
            <a:ext cx="4200639" cy="109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2"/>
              </a:lnSpc>
            </a:pPr>
            <a:r>
              <a:rPr lang="id-ID" sz="2377" b="1" spc="152" noProof="1">
                <a:solidFill>
                  <a:srgbClr val="F7F7F7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KEBERLANJUTAN PERUBAHANN PROYEK</a:t>
            </a:r>
          </a:p>
          <a:p>
            <a:pPr>
              <a:lnSpc>
                <a:spcPts val="2852"/>
              </a:lnSpc>
            </a:pPr>
            <a:endParaRPr lang="id-ID" sz="2377" b="1" spc="152" noProof="1">
              <a:solidFill>
                <a:srgbClr val="F7F7F7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-375109" y="6182328"/>
            <a:ext cx="944121" cy="94412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69012" y="3717080"/>
            <a:ext cx="355272" cy="35527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038313" y="685800"/>
            <a:ext cx="167702" cy="16770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063868" y="-221167"/>
            <a:ext cx="442333" cy="442333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850296" y="5596814"/>
            <a:ext cx="683409" cy="68340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143" y="1572954"/>
            <a:ext cx="3214338" cy="493939"/>
            <a:chOff x="0" y="0"/>
            <a:chExt cx="1439112" cy="2211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9112" cy="221145"/>
            </a:xfrm>
            <a:custGeom>
              <a:avLst/>
              <a:gdLst/>
              <a:ahLst/>
              <a:cxnLst/>
              <a:rect l="l" t="t" r="r" b="b"/>
              <a:pathLst>
                <a:path w="1439112" h="221145">
                  <a:moveTo>
                    <a:pt x="96342" y="0"/>
                  </a:moveTo>
                  <a:lnTo>
                    <a:pt x="1342770" y="0"/>
                  </a:lnTo>
                  <a:cubicBezTo>
                    <a:pt x="1368322" y="0"/>
                    <a:pt x="1392827" y="10150"/>
                    <a:pt x="1410894" y="28218"/>
                  </a:cubicBezTo>
                  <a:cubicBezTo>
                    <a:pt x="1428962" y="46286"/>
                    <a:pt x="1439112" y="70791"/>
                    <a:pt x="1439112" y="96342"/>
                  </a:cubicBezTo>
                  <a:lnTo>
                    <a:pt x="1439112" y="124803"/>
                  </a:lnTo>
                  <a:cubicBezTo>
                    <a:pt x="1439112" y="178011"/>
                    <a:pt x="1395979" y="221145"/>
                    <a:pt x="1342770" y="221145"/>
                  </a:cubicBezTo>
                  <a:lnTo>
                    <a:pt x="96342" y="221145"/>
                  </a:lnTo>
                  <a:cubicBezTo>
                    <a:pt x="43134" y="221145"/>
                    <a:pt x="0" y="178011"/>
                    <a:pt x="0" y="124803"/>
                  </a:cubicBezTo>
                  <a:lnTo>
                    <a:pt x="0" y="96342"/>
                  </a:lnTo>
                  <a:cubicBezTo>
                    <a:pt x="0" y="43134"/>
                    <a:pt x="43134" y="0"/>
                    <a:pt x="96342" y="0"/>
                  </a:cubicBezTo>
                  <a:close/>
                </a:path>
              </a:pathLst>
            </a:custGeom>
            <a:solidFill>
              <a:srgbClr val="000000"/>
            </a:solidFill>
            <a:ln w="38100" cap="rnd">
              <a:solidFill>
                <a:srgbClr val="FBF9F1"/>
              </a:solidFill>
              <a:prstDash val="solid"/>
              <a:round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39112" cy="2592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id-ID" sz="1200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9143" y="2248365"/>
            <a:ext cx="5451507" cy="1366253"/>
            <a:chOff x="0" y="0"/>
            <a:chExt cx="2440730" cy="6116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40730" cy="611694"/>
            </a:xfrm>
            <a:custGeom>
              <a:avLst/>
              <a:gdLst/>
              <a:ahLst/>
              <a:cxnLst/>
              <a:rect l="l" t="t" r="r" b="b"/>
              <a:pathLst>
                <a:path w="2440730" h="611694">
                  <a:moveTo>
                    <a:pt x="18935" y="0"/>
                  </a:moveTo>
                  <a:lnTo>
                    <a:pt x="2421795" y="0"/>
                  </a:lnTo>
                  <a:cubicBezTo>
                    <a:pt x="2426817" y="0"/>
                    <a:pt x="2431633" y="1995"/>
                    <a:pt x="2435184" y="5546"/>
                  </a:cubicBezTo>
                  <a:cubicBezTo>
                    <a:pt x="2438735" y="9097"/>
                    <a:pt x="2440730" y="13913"/>
                    <a:pt x="2440730" y="18935"/>
                  </a:cubicBezTo>
                  <a:lnTo>
                    <a:pt x="2440730" y="592759"/>
                  </a:lnTo>
                  <a:cubicBezTo>
                    <a:pt x="2440730" y="603216"/>
                    <a:pt x="2432253" y="611694"/>
                    <a:pt x="2421795" y="611694"/>
                  </a:cubicBezTo>
                  <a:lnTo>
                    <a:pt x="18935" y="611694"/>
                  </a:lnTo>
                  <a:cubicBezTo>
                    <a:pt x="13913" y="611694"/>
                    <a:pt x="9097" y="609699"/>
                    <a:pt x="5546" y="606148"/>
                  </a:cubicBezTo>
                  <a:cubicBezTo>
                    <a:pt x="1995" y="602597"/>
                    <a:pt x="0" y="597781"/>
                    <a:pt x="0" y="592759"/>
                  </a:cubicBezTo>
                  <a:lnTo>
                    <a:pt x="0" y="18935"/>
                  </a:lnTo>
                  <a:cubicBezTo>
                    <a:pt x="0" y="13913"/>
                    <a:pt x="1995" y="9097"/>
                    <a:pt x="5546" y="5546"/>
                  </a:cubicBezTo>
                  <a:cubicBezTo>
                    <a:pt x="9097" y="1995"/>
                    <a:pt x="13913" y="0"/>
                    <a:pt x="1893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FBF9F1"/>
              </a:solidFill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40730" cy="6497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id-ID" sz="1200" noProof="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932929" y="4529515"/>
            <a:ext cx="382978" cy="38297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462604" y="2248365"/>
            <a:ext cx="382978" cy="38297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46798" y="1650955"/>
            <a:ext cx="270597" cy="337937"/>
            <a:chOff x="0" y="0"/>
            <a:chExt cx="65083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0836" cy="812800"/>
            </a:xfrm>
            <a:custGeom>
              <a:avLst/>
              <a:gdLst/>
              <a:ahLst/>
              <a:cxnLst/>
              <a:rect l="l" t="t" r="r" b="b"/>
              <a:pathLst>
                <a:path w="650836" h="812800">
                  <a:moveTo>
                    <a:pt x="325418" y="0"/>
                  </a:moveTo>
                  <a:cubicBezTo>
                    <a:pt x="145694" y="0"/>
                    <a:pt x="0" y="181951"/>
                    <a:pt x="0" y="406400"/>
                  </a:cubicBezTo>
                  <a:cubicBezTo>
                    <a:pt x="0" y="630849"/>
                    <a:pt x="145694" y="812800"/>
                    <a:pt x="325418" y="812800"/>
                  </a:cubicBezTo>
                  <a:cubicBezTo>
                    <a:pt x="505141" y="812800"/>
                    <a:pt x="650836" y="630849"/>
                    <a:pt x="650836" y="406400"/>
                  </a:cubicBezTo>
                  <a:cubicBezTo>
                    <a:pt x="650836" y="181951"/>
                    <a:pt x="505141" y="0"/>
                    <a:pt x="32541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1016" y="47625"/>
              <a:ext cx="528804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53293" y="1677978"/>
            <a:ext cx="4528051" cy="24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9"/>
              </a:lnSpc>
              <a:spcBef>
                <a:spcPct val="0"/>
              </a:spcBef>
            </a:pPr>
            <a:r>
              <a:rPr lang="id-ID" sz="1470" b="1" noProof="1">
                <a:solidFill>
                  <a:srgbClr val="FBF9F1"/>
                </a:solidFill>
                <a:latin typeface="Lato Bold"/>
                <a:ea typeface="Lato Bold"/>
                <a:cs typeface="Lato Bold"/>
                <a:sym typeface="Lato Bold"/>
              </a:rPr>
              <a:t>PENGUASAAN PRIBADI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87228" y="4992201"/>
            <a:ext cx="2766035" cy="10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9"/>
              </a:lnSpc>
              <a:spcBef>
                <a:spcPct val="0"/>
              </a:spcBef>
            </a:pPr>
            <a:r>
              <a:rPr lang="id-ID" sz="1470" b="1" noProof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Kolaborasi Penanganan Rehabilitasi bagi Pecandu Narkotika dan Korban Penyalahgunaan Narkotika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43936" y="80547"/>
            <a:ext cx="9110157" cy="1193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7"/>
              </a:lnSpc>
            </a:pPr>
            <a:r>
              <a:rPr lang="id-ID" sz="3990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Pemberdayaan Organisasi Belajar</a:t>
            </a:r>
          </a:p>
          <a:p>
            <a:pPr algn="ctr">
              <a:lnSpc>
                <a:spcPts val="4787"/>
              </a:lnSpc>
            </a:pPr>
            <a:r>
              <a:rPr lang="id-ID" sz="3990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melalui (3PV)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14056" y="-391500"/>
            <a:ext cx="1555890" cy="1572319"/>
            <a:chOff x="0" y="0"/>
            <a:chExt cx="3111780" cy="3144637"/>
          </a:xfrm>
        </p:grpSpPr>
        <p:grpSp>
          <p:nvGrpSpPr>
            <p:cNvPr id="21" name="Group 21"/>
            <p:cNvGrpSpPr/>
            <p:nvPr/>
          </p:nvGrpSpPr>
          <p:grpSpPr>
            <a:xfrm>
              <a:off x="483614" y="516471"/>
              <a:ext cx="2628166" cy="2628166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1398610" cy="1398610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838603" y="4758360"/>
            <a:ext cx="382062" cy="382062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240816" y="6512020"/>
            <a:ext cx="382062" cy="382062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566312" y="3965179"/>
            <a:ext cx="3214338" cy="493939"/>
            <a:chOff x="0" y="0"/>
            <a:chExt cx="1439112" cy="22114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439112" cy="221145"/>
            </a:xfrm>
            <a:custGeom>
              <a:avLst/>
              <a:gdLst/>
              <a:ahLst/>
              <a:cxnLst/>
              <a:rect l="l" t="t" r="r" b="b"/>
              <a:pathLst>
                <a:path w="1439112" h="221145">
                  <a:moveTo>
                    <a:pt x="96342" y="0"/>
                  </a:moveTo>
                  <a:lnTo>
                    <a:pt x="1342770" y="0"/>
                  </a:lnTo>
                  <a:cubicBezTo>
                    <a:pt x="1368322" y="0"/>
                    <a:pt x="1392827" y="10150"/>
                    <a:pt x="1410894" y="28218"/>
                  </a:cubicBezTo>
                  <a:cubicBezTo>
                    <a:pt x="1428962" y="46286"/>
                    <a:pt x="1439112" y="70791"/>
                    <a:pt x="1439112" y="96342"/>
                  </a:cubicBezTo>
                  <a:lnTo>
                    <a:pt x="1439112" y="124803"/>
                  </a:lnTo>
                  <a:cubicBezTo>
                    <a:pt x="1439112" y="178011"/>
                    <a:pt x="1395979" y="221145"/>
                    <a:pt x="1342770" y="221145"/>
                  </a:cubicBezTo>
                  <a:lnTo>
                    <a:pt x="96342" y="221145"/>
                  </a:lnTo>
                  <a:cubicBezTo>
                    <a:pt x="43134" y="221145"/>
                    <a:pt x="0" y="178011"/>
                    <a:pt x="0" y="124803"/>
                  </a:cubicBezTo>
                  <a:lnTo>
                    <a:pt x="0" y="96342"/>
                  </a:lnTo>
                  <a:cubicBezTo>
                    <a:pt x="0" y="43134"/>
                    <a:pt x="43134" y="0"/>
                    <a:pt x="96342" y="0"/>
                  </a:cubicBezTo>
                  <a:close/>
                </a:path>
              </a:pathLst>
            </a:custGeom>
            <a:solidFill>
              <a:srgbClr val="000000"/>
            </a:solidFill>
            <a:ln w="38100" cap="rnd">
              <a:solidFill>
                <a:srgbClr val="FBF9F1"/>
              </a:solidFill>
              <a:prstDash val="solid"/>
              <a:round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439112" cy="2592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id-ID" sz="1200" noProof="1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38603" y="4573114"/>
            <a:ext cx="4942047" cy="1938905"/>
            <a:chOff x="0" y="0"/>
            <a:chExt cx="2212636" cy="86808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212636" cy="868080"/>
            </a:xfrm>
            <a:custGeom>
              <a:avLst/>
              <a:gdLst/>
              <a:ahLst/>
              <a:cxnLst/>
              <a:rect l="l" t="t" r="r" b="b"/>
              <a:pathLst>
                <a:path w="2212636" h="868080">
                  <a:moveTo>
                    <a:pt x="20887" y="0"/>
                  </a:moveTo>
                  <a:lnTo>
                    <a:pt x="2191749" y="0"/>
                  </a:lnTo>
                  <a:cubicBezTo>
                    <a:pt x="2197289" y="0"/>
                    <a:pt x="2202601" y="2201"/>
                    <a:pt x="2206519" y="6118"/>
                  </a:cubicBezTo>
                  <a:cubicBezTo>
                    <a:pt x="2210436" y="10035"/>
                    <a:pt x="2212636" y="15348"/>
                    <a:pt x="2212636" y="20887"/>
                  </a:cubicBezTo>
                  <a:lnTo>
                    <a:pt x="2212636" y="847193"/>
                  </a:lnTo>
                  <a:cubicBezTo>
                    <a:pt x="2212636" y="858729"/>
                    <a:pt x="2203285" y="868080"/>
                    <a:pt x="2191749" y="868080"/>
                  </a:cubicBezTo>
                  <a:lnTo>
                    <a:pt x="20887" y="868080"/>
                  </a:lnTo>
                  <a:cubicBezTo>
                    <a:pt x="15348" y="868080"/>
                    <a:pt x="10035" y="865880"/>
                    <a:pt x="6118" y="861962"/>
                  </a:cubicBezTo>
                  <a:cubicBezTo>
                    <a:pt x="2201" y="858045"/>
                    <a:pt x="0" y="852733"/>
                    <a:pt x="0" y="847193"/>
                  </a:cubicBezTo>
                  <a:lnTo>
                    <a:pt x="0" y="20887"/>
                  </a:lnTo>
                  <a:cubicBezTo>
                    <a:pt x="0" y="15348"/>
                    <a:pt x="2201" y="10035"/>
                    <a:pt x="6118" y="6118"/>
                  </a:cubicBezTo>
                  <a:cubicBezTo>
                    <a:pt x="10035" y="2201"/>
                    <a:pt x="15348" y="0"/>
                    <a:pt x="208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FBF9F1"/>
              </a:solidFill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212636" cy="9061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id-ID" sz="1200" noProof="1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383966" y="4043180"/>
            <a:ext cx="270597" cy="337937"/>
            <a:chOff x="0" y="0"/>
            <a:chExt cx="650836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50836" cy="812800"/>
            </a:xfrm>
            <a:custGeom>
              <a:avLst/>
              <a:gdLst/>
              <a:ahLst/>
              <a:cxnLst/>
              <a:rect l="l" t="t" r="r" b="b"/>
              <a:pathLst>
                <a:path w="650836" h="812800">
                  <a:moveTo>
                    <a:pt x="325418" y="0"/>
                  </a:moveTo>
                  <a:cubicBezTo>
                    <a:pt x="145694" y="0"/>
                    <a:pt x="0" y="181951"/>
                    <a:pt x="0" y="406400"/>
                  </a:cubicBezTo>
                  <a:cubicBezTo>
                    <a:pt x="0" y="630849"/>
                    <a:pt x="145694" y="812800"/>
                    <a:pt x="325418" y="812800"/>
                  </a:cubicBezTo>
                  <a:cubicBezTo>
                    <a:pt x="505141" y="812800"/>
                    <a:pt x="650836" y="630849"/>
                    <a:pt x="650836" y="406400"/>
                  </a:cubicBezTo>
                  <a:cubicBezTo>
                    <a:pt x="650836" y="181951"/>
                    <a:pt x="505141" y="0"/>
                    <a:pt x="32541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61016" y="47625"/>
              <a:ext cx="528804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2790463" y="4070202"/>
            <a:ext cx="1815458" cy="24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9"/>
              </a:lnSpc>
              <a:spcBef>
                <a:spcPct val="0"/>
              </a:spcBef>
            </a:pPr>
            <a:r>
              <a:rPr lang="id-ID" sz="1470" b="1" noProof="1">
                <a:solidFill>
                  <a:srgbClr val="FBF9F1"/>
                </a:solidFill>
                <a:latin typeface="Lato Bold"/>
                <a:ea typeface="Lato Bold"/>
                <a:cs typeface="Lato Bold"/>
                <a:sym typeface="Lato Bold"/>
              </a:rPr>
              <a:t>PEMIKIRAN SISTEM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8534626" y="1589325"/>
            <a:ext cx="3214338" cy="493939"/>
            <a:chOff x="0" y="0"/>
            <a:chExt cx="1439112" cy="22114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439112" cy="221145"/>
            </a:xfrm>
            <a:custGeom>
              <a:avLst/>
              <a:gdLst/>
              <a:ahLst/>
              <a:cxnLst/>
              <a:rect l="l" t="t" r="r" b="b"/>
              <a:pathLst>
                <a:path w="1439112" h="221145">
                  <a:moveTo>
                    <a:pt x="96342" y="0"/>
                  </a:moveTo>
                  <a:lnTo>
                    <a:pt x="1342770" y="0"/>
                  </a:lnTo>
                  <a:cubicBezTo>
                    <a:pt x="1368322" y="0"/>
                    <a:pt x="1392827" y="10150"/>
                    <a:pt x="1410894" y="28218"/>
                  </a:cubicBezTo>
                  <a:cubicBezTo>
                    <a:pt x="1428962" y="46286"/>
                    <a:pt x="1439112" y="70791"/>
                    <a:pt x="1439112" y="96342"/>
                  </a:cubicBezTo>
                  <a:lnTo>
                    <a:pt x="1439112" y="124803"/>
                  </a:lnTo>
                  <a:cubicBezTo>
                    <a:pt x="1439112" y="178011"/>
                    <a:pt x="1395979" y="221145"/>
                    <a:pt x="1342770" y="221145"/>
                  </a:cubicBezTo>
                  <a:lnTo>
                    <a:pt x="96342" y="221145"/>
                  </a:lnTo>
                  <a:cubicBezTo>
                    <a:pt x="43134" y="221145"/>
                    <a:pt x="0" y="178011"/>
                    <a:pt x="0" y="124803"/>
                  </a:cubicBezTo>
                  <a:lnTo>
                    <a:pt x="0" y="96342"/>
                  </a:lnTo>
                  <a:cubicBezTo>
                    <a:pt x="0" y="43134"/>
                    <a:pt x="43134" y="0"/>
                    <a:pt x="96342" y="0"/>
                  </a:cubicBezTo>
                  <a:close/>
                </a:path>
              </a:pathLst>
            </a:custGeom>
            <a:solidFill>
              <a:srgbClr val="000000"/>
            </a:solidFill>
            <a:ln w="38100" cap="rnd">
              <a:solidFill>
                <a:srgbClr val="FBF9F1"/>
              </a:solidFill>
              <a:prstDash val="solid"/>
              <a:round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1439112" cy="2592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id-ID" sz="1200" noProof="1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6517249" y="2248365"/>
            <a:ext cx="5231715" cy="1382624"/>
            <a:chOff x="0" y="0"/>
            <a:chExt cx="2342326" cy="619024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342326" cy="619024"/>
            </a:xfrm>
            <a:custGeom>
              <a:avLst/>
              <a:gdLst/>
              <a:ahLst/>
              <a:cxnLst/>
              <a:rect l="l" t="t" r="r" b="b"/>
              <a:pathLst>
                <a:path w="2342326" h="619024">
                  <a:moveTo>
                    <a:pt x="19731" y="0"/>
                  </a:moveTo>
                  <a:lnTo>
                    <a:pt x="2322595" y="0"/>
                  </a:lnTo>
                  <a:cubicBezTo>
                    <a:pt x="2333492" y="0"/>
                    <a:pt x="2342326" y="8834"/>
                    <a:pt x="2342326" y="19731"/>
                  </a:cubicBezTo>
                  <a:lnTo>
                    <a:pt x="2342326" y="599293"/>
                  </a:lnTo>
                  <a:cubicBezTo>
                    <a:pt x="2342326" y="604526"/>
                    <a:pt x="2340247" y="609545"/>
                    <a:pt x="2336547" y="613245"/>
                  </a:cubicBezTo>
                  <a:cubicBezTo>
                    <a:pt x="2332846" y="616945"/>
                    <a:pt x="2327828" y="619024"/>
                    <a:pt x="2322595" y="619024"/>
                  </a:cubicBezTo>
                  <a:lnTo>
                    <a:pt x="19731" y="619024"/>
                  </a:lnTo>
                  <a:cubicBezTo>
                    <a:pt x="8834" y="619024"/>
                    <a:pt x="0" y="610190"/>
                    <a:pt x="0" y="599293"/>
                  </a:cubicBezTo>
                  <a:lnTo>
                    <a:pt x="0" y="19731"/>
                  </a:lnTo>
                  <a:cubicBezTo>
                    <a:pt x="0" y="14498"/>
                    <a:pt x="2079" y="9479"/>
                    <a:pt x="5779" y="5779"/>
                  </a:cubicBezTo>
                  <a:cubicBezTo>
                    <a:pt x="9479" y="2079"/>
                    <a:pt x="14498" y="0"/>
                    <a:pt x="1973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FBF9F1"/>
              </a:solidFill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2342326" cy="657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id-ID" sz="1200" noProof="1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1352281" y="1667327"/>
            <a:ext cx="270597" cy="337937"/>
            <a:chOff x="0" y="0"/>
            <a:chExt cx="650836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50836" cy="812800"/>
            </a:xfrm>
            <a:custGeom>
              <a:avLst/>
              <a:gdLst/>
              <a:ahLst/>
              <a:cxnLst/>
              <a:rect l="l" t="t" r="r" b="b"/>
              <a:pathLst>
                <a:path w="650836" h="812800">
                  <a:moveTo>
                    <a:pt x="325418" y="0"/>
                  </a:moveTo>
                  <a:cubicBezTo>
                    <a:pt x="145694" y="0"/>
                    <a:pt x="0" y="181951"/>
                    <a:pt x="0" y="406400"/>
                  </a:cubicBezTo>
                  <a:cubicBezTo>
                    <a:pt x="0" y="630849"/>
                    <a:pt x="145694" y="812800"/>
                    <a:pt x="325418" y="812800"/>
                  </a:cubicBezTo>
                  <a:cubicBezTo>
                    <a:pt x="505141" y="812800"/>
                    <a:pt x="650836" y="630849"/>
                    <a:pt x="650836" y="406400"/>
                  </a:cubicBezTo>
                  <a:cubicBezTo>
                    <a:pt x="650836" y="181951"/>
                    <a:pt x="505141" y="0"/>
                    <a:pt x="32541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61016" y="47625"/>
              <a:ext cx="528804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8758778" y="1694349"/>
            <a:ext cx="1895315" cy="51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9"/>
              </a:lnSpc>
              <a:spcBef>
                <a:spcPct val="0"/>
              </a:spcBef>
            </a:pPr>
            <a:r>
              <a:rPr lang="id-ID" sz="1470" b="1" noProof="1">
                <a:solidFill>
                  <a:srgbClr val="FBF9F1"/>
                </a:solidFill>
                <a:latin typeface="Lato Bold"/>
                <a:ea typeface="Lato Bold"/>
                <a:cs typeface="Lato Bold"/>
                <a:sym typeface="Lato Bold"/>
              </a:rPr>
              <a:t>PEMBELAJARAN TIM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331310" y="4840118"/>
            <a:ext cx="2766035" cy="10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9"/>
              </a:lnSpc>
              <a:spcBef>
                <a:spcPct val="0"/>
              </a:spcBef>
            </a:pPr>
            <a:r>
              <a:rPr lang="id-ID" sz="1470" b="1" noProof="1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Kolaborasi Penanganan Rehabilitasi bagi Pecandu Narkotika dan Korban Penyalahgunaan Narkotika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6464869" y="3946129"/>
            <a:ext cx="3214338" cy="493939"/>
            <a:chOff x="0" y="0"/>
            <a:chExt cx="1439112" cy="221145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439112" cy="221145"/>
            </a:xfrm>
            <a:custGeom>
              <a:avLst/>
              <a:gdLst/>
              <a:ahLst/>
              <a:cxnLst/>
              <a:rect l="l" t="t" r="r" b="b"/>
              <a:pathLst>
                <a:path w="1439112" h="221145">
                  <a:moveTo>
                    <a:pt x="96342" y="0"/>
                  </a:moveTo>
                  <a:lnTo>
                    <a:pt x="1342770" y="0"/>
                  </a:lnTo>
                  <a:cubicBezTo>
                    <a:pt x="1368322" y="0"/>
                    <a:pt x="1392827" y="10150"/>
                    <a:pt x="1410894" y="28218"/>
                  </a:cubicBezTo>
                  <a:cubicBezTo>
                    <a:pt x="1428962" y="46286"/>
                    <a:pt x="1439112" y="70791"/>
                    <a:pt x="1439112" y="96342"/>
                  </a:cubicBezTo>
                  <a:lnTo>
                    <a:pt x="1439112" y="124803"/>
                  </a:lnTo>
                  <a:cubicBezTo>
                    <a:pt x="1439112" y="178011"/>
                    <a:pt x="1395979" y="221145"/>
                    <a:pt x="1342770" y="221145"/>
                  </a:cubicBezTo>
                  <a:lnTo>
                    <a:pt x="96342" y="221145"/>
                  </a:lnTo>
                  <a:cubicBezTo>
                    <a:pt x="43134" y="221145"/>
                    <a:pt x="0" y="178011"/>
                    <a:pt x="0" y="124803"/>
                  </a:cubicBezTo>
                  <a:lnTo>
                    <a:pt x="0" y="96342"/>
                  </a:lnTo>
                  <a:cubicBezTo>
                    <a:pt x="0" y="43134"/>
                    <a:pt x="43134" y="0"/>
                    <a:pt x="96342" y="0"/>
                  </a:cubicBezTo>
                  <a:close/>
                </a:path>
              </a:pathLst>
            </a:custGeom>
            <a:solidFill>
              <a:srgbClr val="000000"/>
            </a:solidFill>
            <a:ln w="38100" cap="rnd">
              <a:solidFill>
                <a:srgbClr val="FBF9F1"/>
              </a:solidFill>
              <a:prstDash val="solid"/>
              <a:round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1439112" cy="2592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id-ID" sz="1200" noProof="1"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6517249" y="4529515"/>
            <a:ext cx="4852356" cy="1982505"/>
            <a:chOff x="0" y="0"/>
            <a:chExt cx="2172480" cy="8876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172481" cy="887600"/>
            </a:xfrm>
            <a:custGeom>
              <a:avLst/>
              <a:gdLst/>
              <a:ahLst/>
              <a:cxnLst/>
              <a:rect l="l" t="t" r="r" b="b"/>
              <a:pathLst>
                <a:path w="2172481" h="887600">
                  <a:moveTo>
                    <a:pt x="21273" y="0"/>
                  </a:moveTo>
                  <a:lnTo>
                    <a:pt x="2151207" y="0"/>
                  </a:lnTo>
                  <a:cubicBezTo>
                    <a:pt x="2162956" y="0"/>
                    <a:pt x="2172481" y="9524"/>
                    <a:pt x="2172481" y="21273"/>
                  </a:cubicBezTo>
                  <a:lnTo>
                    <a:pt x="2172481" y="866327"/>
                  </a:lnTo>
                  <a:cubicBezTo>
                    <a:pt x="2172481" y="871969"/>
                    <a:pt x="2170239" y="877380"/>
                    <a:pt x="2166250" y="881369"/>
                  </a:cubicBezTo>
                  <a:cubicBezTo>
                    <a:pt x="2162260" y="885359"/>
                    <a:pt x="2156849" y="887600"/>
                    <a:pt x="2151207" y="887600"/>
                  </a:cubicBezTo>
                  <a:lnTo>
                    <a:pt x="21273" y="887600"/>
                  </a:lnTo>
                  <a:cubicBezTo>
                    <a:pt x="9524" y="887600"/>
                    <a:pt x="0" y="878076"/>
                    <a:pt x="0" y="866327"/>
                  </a:cubicBezTo>
                  <a:lnTo>
                    <a:pt x="0" y="21273"/>
                  </a:lnTo>
                  <a:cubicBezTo>
                    <a:pt x="0" y="9524"/>
                    <a:pt x="9524" y="0"/>
                    <a:pt x="212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  <a:ln w="38100" cap="sq">
              <a:solidFill>
                <a:srgbClr val="FBF9F1"/>
              </a:solidFill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2172480" cy="925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lang="id-ID" sz="1200" noProof="1"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9282524" y="4024130"/>
            <a:ext cx="270597" cy="337937"/>
            <a:chOff x="0" y="0"/>
            <a:chExt cx="650836" cy="8128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650836" cy="812800"/>
            </a:xfrm>
            <a:custGeom>
              <a:avLst/>
              <a:gdLst/>
              <a:ahLst/>
              <a:cxnLst/>
              <a:rect l="l" t="t" r="r" b="b"/>
              <a:pathLst>
                <a:path w="650836" h="812800">
                  <a:moveTo>
                    <a:pt x="325418" y="0"/>
                  </a:moveTo>
                  <a:cubicBezTo>
                    <a:pt x="145694" y="0"/>
                    <a:pt x="0" y="181951"/>
                    <a:pt x="0" y="406400"/>
                  </a:cubicBezTo>
                  <a:cubicBezTo>
                    <a:pt x="0" y="630849"/>
                    <a:pt x="145694" y="812800"/>
                    <a:pt x="325418" y="812800"/>
                  </a:cubicBezTo>
                  <a:cubicBezTo>
                    <a:pt x="505141" y="812800"/>
                    <a:pt x="650836" y="630849"/>
                    <a:pt x="650836" y="406400"/>
                  </a:cubicBezTo>
                  <a:cubicBezTo>
                    <a:pt x="650836" y="181951"/>
                    <a:pt x="505141" y="0"/>
                    <a:pt x="32541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61016" y="47625"/>
              <a:ext cx="528804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6689020" y="4051152"/>
            <a:ext cx="1815458" cy="24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9"/>
              </a:lnSpc>
              <a:spcBef>
                <a:spcPct val="0"/>
              </a:spcBef>
            </a:pPr>
            <a:r>
              <a:rPr lang="id-ID" sz="1470" b="1" noProof="1">
                <a:solidFill>
                  <a:srgbClr val="FBF9F1"/>
                </a:solidFill>
                <a:latin typeface="Lato Bold"/>
                <a:ea typeface="Lato Bold"/>
                <a:cs typeface="Lato Bold"/>
                <a:sym typeface="Lato Bold"/>
              </a:rPr>
              <a:t>VISI BERSAMA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509580" y="2299381"/>
            <a:ext cx="4874387" cy="101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20"/>
              </a:lnSpc>
              <a:spcBef>
                <a:spcPct val="0"/>
              </a:spcBef>
            </a:pPr>
            <a:r>
              <a:rPr lang="id-ID" sz="1157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Penguasaan Pribadi (Personal Mastery): </a:t>
            </a:r>
            <a:r>
              <a:rPr lang="id-ID" sz="1157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Setiap stakeholder (Polda Jatim, BNNP Jatim, Lembaga rehabilitasi, dan keluarga pecandu) telah memiliki</a:t>
            </a:r>
            <a:r>
              <a:rPr lang="en-US" sz="1157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157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komitmen untukmeningkatkan</a:t>
            </a:r>
            <a:r>
              <a:rPr lang="en-US" sz="1157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157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pemahaman mereka</a:t>
            </a:r>
            <a:r>
              <a:rPr lang="en-US" sz="1157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157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tentang Restorative Justice dan Rehabilitasi</a:t>
            </a:r>
            <a:r>
              <a:rPr lang="en-US" sz="1157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157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Pecandu Narkotika</a:t>
            </a:r>
            <a:r>
              <a:rPr lang="en-US" sz="1157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157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melalui kegiatan</a:t>
            </a:r>
            <a:r>
              <a:rPr lang="en-US" sz="1157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157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pelatihan, arahan dan sosialisasi.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6643786" y="2374568"/>
            <a:ext cx="4979092" cy="136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54"/>
              </a:lnSpc>
            </a:pPr>
            <a:r>
              <a:rPr lang="id-ID" sz="1253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Pembelajaran Tim (Team Learning):</a:t>
            </a:r>
            <a:r>
              <a:rPr lang="id-ID" sz="1253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Strategi Restorative Justice bagi</a:t>
            </a:r>
            <a:r>
              <a:rPr lang="en-US" sz="1253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253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pencandu Narkotika</a:t>
            </a:r>
            <a:r>
              <a:rPr lang="en-US" sz="1253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253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melibatkan berbagai Tim dari lintas</a:t>
            </a:r>
            <a:r>
              <a:rPr lang="en-US" sz="1253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253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Instasi dan Lembaga bekerja Bersama</a:t>
            </a:r>
            <a:r>
              <a:rPr lang="en-US" sz="1253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253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untuk mencapai</a:t>
            </a:r>
            <a:r>
              <a:rPr lang="en-US" sz="1253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253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tujuan bersama, dengan saling</a:t>
            </a:r>
            <a:r>
              <a:rPr lang="en-US" sz="1253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253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berbagi pengetahuan, pengalaman, dan solusi.</a:t>
            </a:r>
          </a:p>
          <a:p>
            <a:pPr>
              <a:lnSpc>
                <a:spcPts val="1754"/>
              </a:lnSpc>
              <a:spcBef>
                <a:spcPct val="0"/>
              </a:spcBef>
            </a:pPr>
            <a:endParaRPr lang="id-ID" sz="1253" noProof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TextBox 66"/>
          <p:cNvSpPr txBox="1"/>
          <p:nvPr/>
        </p:nvSpPr>
        <p:spPr>
          <a:xfrm>
            <a:off x="1049594" y="4735811"/>
            <a:ext cx="4748301" cy="159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7"/>
              </a:lnSpc>
              <a:spcBef>
                <a:spcPct val="0"/>
              </a:spcBef>
            </a:pPr>
            <a:r>
              <a:rPr lang="id-ID" sz="1491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Pemikiran Sistem (System Thinking):</a:t>
            </a:r>
            <a:r>
              <a:rPr lang="id-ID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Project Leader dalam</a:t>
            </a:r>
            <a:r>
              <a:rPr lang="en-US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Proyek perubahan</a:t>
            </a:r>
            <a:r>
              <a:rPr lang="en-US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ini telahmelakukan pendekatan</a:t>
            </a:r>
            <a:r>
              <a:rPr lang="en-US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holistik dalam</a:t>
            </a:r>
            <a:r>
              <a:rPr lang="en-US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perencanaan dan implementasi</a:t>
            </a:r>
            <a:r>
              <a:rPr lang="en-US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proyek, melibatkan</a:t>
            </a:r>
            <a:r>
              <a:rPr lang="en-US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semua stakeholder untuk memahami</a:t>
            </a:r>
            <a:r>
              <a:rPr lang="en-US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keterkaitan peran mereka. 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6683546" y="4782969"/>
            <a:ext cx="4748301" cy="159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7"/>
              </a:lnSpc>
            </a:pPr>
            <a:r>
              <a:rPr lang="id-ID" sz="1491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Visi Bersama (Shared Vision):</a:t>
            </a:r>
            <a:r>
              <a:rPr lang="id-ID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Semua stakeholder telah memiliki</a:t>
            </a:r>
            <a:r>
              <a:rPr lang="en-US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pemahaman yang sama tentang</a:t>
            </a:r>
            <a:r>
              <a:rPr lang="en-US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tujuan utama</a:t>
            </a:r>
            <a:r>
              <a:rPr lang="en-US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proyek perubahan</a:t>
            </a:r>
            <a:r>
              <a:rPr lang="en-US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ini, yaitu</a:t>
            </a:r>
            <a:r>
              <a:rPr lang="en-US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id-ID" sz="1491" noProof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memulihkan atau merehabilitasi pecandu narkotika melalui Strategi Restorative Justice </a:t>
            </a:r>
          </a:p>
          <a:p>
            <a:pPr>
              <a:lnSpc>
                <a:spcPts val="2087"/>
              </a:lnSpc>
              <a:spcBef>
                <a:spcPct val="0"/>
              </a:spcBef>
            </a:pPr>
            <a:endParaRPr lang="id-ID" sz="1491" noProof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6765" y="2044990"/>
            <a:ext cx="2039334" cy="1259341"/>
            <a:chOff x="0" y="0"/>
            <a:chExt cx="1004020" cy="620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4020" cy="620008"/>
            </a:xfrm>
            <a:custGeom>
              <a:avLst/>
              <a:gdLst/>
              <a:ahLst/>
              <a:cxnLst/>
              <a:rect l="l" t="t" r="r" b="b"/>
              <a:pathLst>
                <a:path w="1004020" h="620008">
                  <a:moveTo>
                    <a:pt x="55679" y="0"/>
                  </a:moveTo>
                  <a:lnTo>
                    <a:pt x="948341" y="0"/>
                  </a:lnTo>
                  <a:cubicBezTo>
                    <a:pt x="963108" y="0"/>
                    <a:pt x="977270" y="5866"/>
                    <a:pt x="987712" y="16308"/>
                  </a:cubicBezTo>
                  <a:cubicBezTo>
                    <a:pt x="998154" y="26750"/>
                    <a:pt x="1004020" y="40912"/>
                    <a:pt x="1004020" y="55679"/>
                  </a:cubicBezTo>
                  <a:lnTo>
                    <a:pt x="1004020" y="564329"/>
                  </a:lnTo>
                  <a:cubicBezTo>
                    <a:pt x="1004020" y="579096"/>
                    <a:pt x="998154" y="593258"/>
                    <a:pt x="987712" y="603700"/>
                  </a:cubicBezTo>
                  <a:cubicBezTo>
                    <a:pt x="977270" y="614142"/>
                    <a:pt x="963108" y="620008"/>
                    <a:pt x="948341" y="620008"/>
                  </a:cubicBezTo>
                  <a:lnTo>
                    <a:pt x="55679" y="620008"/>
                  </a:lnTo>
                  <a:cubicBezTo>
                    <a:pt x="40912" y="620008"/>
                    <a:pt x="26750" y="614142"/>
                    <a:pt x="16308" y="603700"/>
                  </a:cubicBezTo>
                  <a:cubicBezTo>
                    <a:pt x="5866" y="593258"/>
                    <a:pt x="0" y="579096"/>
                    <a:pt x="0" y="564329"/>
                  </a:cubicBezTo>
                  <a:lnTo>
                    <a:pt x="0" y="55679"/>
                  </a:lnTo>
                  <a:cubicBezTo>
                    <a:pt x="0" y="40912"/>
                    <a:pt x="5866" y="26750"/>
                    <a:pt x="16308" y="16308"/>
                  </a:cubicBezTo>
                  <a:cubicBezTo>
                    <a:pt x="26750" y="5866"/>
                    <a:pt x="40912" y="0"/>
                    <a:pt x="556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004020" cy="639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66765" y="436333"/>
            <a:ext cx="10058471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1"/>
              </a:lnSpc>
            </a:pPr>
            <a:r>
              <a:rPr lang="id-ID" sz="4192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KETERKAITAN MATA PELATIHAN PILIHAN DENGAN PROPER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218481" y="2044990"/>
            <a:ext cx="7906755" cy="1259341"/>
            <a:chOff x="0" y="0"/>
            <a:chExt cx="3892712" cy="6200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2712" cy="620008"/>
            </a:xfrm>
            <a:custGeom>
              <a:avLst/>
              <a:gdLst/>
              <a:ahLst/>
              <a:cxnLst/>
              <a:rect l="l" t="t" r="r" b="b"/>
              <a:pathLst>
                <a:path w="3892712" h="620008">
                  <a:moveTo>
                    <a:pt x="14361" y="0"/>
                  </a:moveTo>
                  <a:lnTo>
                    <a:pt x="3878351" y="0"/>
                  </a:lnTo>
                  <a:cubicBezTo>
                    <a:pt x="3882160" y="0"/>
                    <a:pt x="3885812" y="1513"/>
                    <a:pt x="3888506" y="4206"/>
                  </a:cubicBezTo>
                  <a:cubicBezTo>
                    <a:pt x="3891199" y="6899"/>
                    <a:pt x="3892712" y="10552"/>
                    <a:pt x="3892712" y="14361"/>
                  </a:cubicBezTo>
                  <a:lnTo>
                    <a:pt x="3892712" y="605647"/>
                  </a:lnTo>
                  <a:cubicBezTo>
                    <a:pt x="3892712" y="609456"/>
                    <a:pt x="3891199" y="613109"/>
                    <a:pt x="3888506" y="615802"/>
                  </a:cubicBezTo>
                  <a:cubicBezTo>
                    <a:pt x="3885812" y="618495"/>
                    <a:pt x="3882160" y="620008"/>
                    <a:pt x="3878351" y="620008"/>
                  </a:cubicBezTo>
                  <a:lnTo>
                    <a:pt x="14361" y="620008"/>
                  </a:lnTo>
                  <a:cubicBezTo>
                    <a:pt x="10552" y="620008"/>
                    <a:pt x="6899" y="618495"/>
                    <a:pt x="4206" y="615802"/>
                  </a:cubicBezTo>
                  <a:cubicBezTo>
                    <a:pt x="1513" y="613109"/>
                    <a:pt x="0" y="609456"/>
                    <a:pt x="0" y="605647"/>
                  </a:cubicBezTo>
                  <a:lnTo>
                    <a:pt x="0" y="14361"/>
                  </a:lnTo>
                  <a:cubicBezTo>
                    <a:pt x="0" y="10552"/>
                    <a:pt x="1513" y="6899"/>
                    <a:pt x="4206" y="4206"/>
                  </a:cubicBezTo>
                  <a:cubicBezTo>
                    <a:pt x="6899" y="1513"/>
                    <a:pt x="10552" y="0"/>
                    <a:pt x="143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892712" cy="639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6765" y="3396050"/>
            <a:ext cx="2039334" cy="1259341"/>
            <a:chOff x="0" y="0"/>
            <a:chExt cx="1004020" cy="620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04020" cy="620008"/>
            </a:xfrm>
            <a:custGeom>
              <a:avLst/>
              <a:gdLst/>
              <a:ahLst/>
              <a:cxnLst/>
              <a:rect l="l" t="t" r="r" b="b"/>
              <a:pathLst>
                <a:path w="1004020" h="620008">
                  <a:moveTo>
                    <a:pt x="55679" y="0"/>
                  </a:moveTo>
                  <a:lnTo>
                    <a:pt x="948341" y="0"/>
                  </a:lnTo>
                  <a:cubicBezTo>
                    <a:pt x="963108" y="0"/>
                    <a:pt x="977270" y="5866"/>
                    <a:pt x="987712" y="16308"/>
                  </a:cubicBezTo>
                  <a:cubicBezTo>
                    <a:pt x="998154" y="26750"/>
                    <a:pt x="1004020" y="40912"/>
                    <a:pt x="1004020" y="55679"/>
                  </a:cubicBezTo>
                  <a:lnTo>
                    <a:pt x="1004020" y="564329"/>
                  </a:lnTo>
                  <a:cubicBezTo>
                    <a:pt x="1004020" y="579096"/>
                    <a:pt x="998154" y="593258"/>
                    <a:pt x="987712" y="603700"/>
                  </a:cubicBezTo>
                  <a:cubicBezTo>
                    <a:pt x="977270" y="614142"/>
                    <a:pt x="963108" y="620008"/>
                    <a:pt x="948341" y="620008"/>
                  </a:cubicBezTo>
                  <a:lnTo>
                    <a:pt x="55679" y="620008"/>
                  </a:lnTo>
                  <a:cubicBezTo>
                    <a:pt x="40912" y="620008"/>
                    <a:pt x="26750" y="614142"/>
                    <a:pt x="16308" y="603700"/>
                  </a:cubicBezTo>
                  <a:cubicBezTo>
                    <a:pt x="5866" y="593258"/>
                    <a:pt x="0" y="579096"/>
                    <a:pt x="0" y="564329"/>
                  </a:cubicBezTo>
                  <a:lnTo>
                    <a:pt x="0" y="55679"/>
                  </a:lnTo>
                  <a:cubicBezTo>
                    <a:pt x="0" y="40912"/>
                    <a:pt x="5866" y="26750"/>
                    <a:pt x="16308" y="16308"/>
                  </a:cubicBezTo>
                  <a:cubicBezTo>
                    <a:pt x="26750" y="5866"/>
                    <a:pt x="40912" y="0"/>
                    <a:pt x="556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1004020" cy="639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18481" y="3396050"/>
            <a:ext cx="7906755" cy="1259341"/>
            <a:chOff x="0" y="0"/>
            <a:chExt cx="3892712" cy="6200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92712" cy="620008"/>
            </a:xfrm>
            <a:custGeom>
              <a:avLst/>
              <a:gdLst/>
              <a:ahLst/>
              <a:cxnLst/>
              <a:rect l="l" t="t" r="r" b="b"/>
              <a:pathLst>
                <a:path w="3892712" h="620008">
                  <a:moveTo>
                    <a:pt x="14361" y="0"/>
                  </a:moveTo>
                  <a:lnTo>
                    <a:pt x="3878351" y="0"/>
                  </a:lnTo>
                  <a:cubicBezTo>
                    <a:pt x="3882160" y="0"/>
                    <a:pt x="3885812" y="1513"/>
                    <a:pt x="3888506" y="4206"/>
                  </a:cubicBezTo>
                  <a:cubicBezTo>
                    <a:pt x="3891199" y="6899"/>
                    <a:pt x="3892712" y="10552"/>
                    <a:pt x="3892712" y="14361"/>
                  </a:cubicBezTo>
                  <a:lnTo>
                    <a:pt x="3892712" y="605647"/>
                  </a:lnTo>
                  <a:cubicBezTo>
                    <a:pt x="3892712" y="609456"/>
                    <a:pt x="3891199" y="613109"/>
                    <a:pt x="3888506" y="615802"/>
                  </a:cubicBezTo>
                  <a:cubicBezTo>
                    <a:pt x="3885812" y="618495"/>
                    <a:pt x="3882160" y="620008"/>
                    <a:pt x="3878351" y="620008"/>
                  </a:cubicBezTo>
                  <a:lnTo>
                    <a:pt x="14361" y="620008"/>
                  </a:lnTo>
                  <a:cubicBezTo>
                    <a:pt x="10552" y="620008"/>
                    <a:pt x="6899" y="618495"/>
                    <a:pt x="4206" y="615802"/>
                  </a:cubicBezTo>
                  <a:cubicBezTo>
                    <a:pt x="1513" y="613109"/>
                    <a:pt x="0" y="609456"/>
                    <a:pt x="0" y="605647"/>
                  </a:cubicBezTo>
                  <a:lnTo>
                    <a:pt x="0" y="14361"/>
                  </a:lnTo>
                  <a:cubicBezTo>
                    <a:pt x="0" y="10552"/>
                    <a:pt x="1513" y="6899"/>
                    <a:pt x="4206" y="4206"/>
                  </a:cubicBezTo>
                  <a:cubicBezTo>
                    <a:pt x="6899" y="1513"/>
                    <a:pt x="10552" y="0"/>
                    <a:pt x="143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3892712" cy="639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66765" y="4747110"/>
            <a:ext cx="2039334" cy="1259341"/>
            <a:chOff x="0" y="0"/>
            <a:chExt cx="1004020" cy="6200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04020" cy="620008"/>
            </a:xfrm>
            <a:custGeom>
              <a:avLst/>
              <a:gdLst/>
              <a:ahLst/>
              <a:cxnLst/>
              <a:rect l="l" t="t" r="r" b="b"/>
              <a:pathLst>
                <a:path w="1004020" h="620008">
                  <a:moveTo>
                    <a:pt x="55679" y="0"/>
                  </a:moveTo>
                  <a:lnTo>
                    <a:pt x="948341" y="0"/>
                  </a:lnTo>
                  <a:cubicBezTo>
                    <a:pt x="963108" y="0"/>
                    <a:pt x="977270" y="5866"/>
                    <a:pt x="987712" y="16308"/>
                  </a:cubicBezTo>
                  <a:cubicBezTo>
                    <a:pt x="998154" y="26750"/>
                    <a:pt x="1004020" y="40912"/>
                    <a:pt x="1004020" y="55679"/>
                  </a:cubicBezTo>
                  <a:lnTo>
                    <a:pt x="1004020" y="564329"/>
                  </a:lnTo>
                  <a:cubicBezTo>
                    <a:pt x="1004020" y="579096"/>
                    <a:pt x="998154" y="593258"/>
                    <a:pt x="987712" y="603700"/>
                  </a:cubicBezTo>
                  <a:cubicBezTo>
                    <a:pt x="977270" y="614142"/>
                    <a:pt x="963108" y="620008"/>
                    <a:pt x="948341" y="620008"/>
                  </a:cubicBezTo>
                  <a:lnTo>
                    <a:pt x="55679" y="620008"/>
                  </a:lnTo>
                  <a:cubicBezTo>
                    <a:pt x="40912" y="620008"/>
                    <a:pt x="26750" y="614142"/>
                    <a:pt x="16308" y="603700"/>
                  </a:cubicBezTo>
                  <a:cubicBezTo>
                    <a:pt x="5866" y="593258"/>
                    <a:pt x="0" y="579096"/>
                    <a:pt x="0" y="564329"/>
                  </a:cubicBezTo>
                  <a:lnTo>
                    <a:pt x="0" y="55679"/>
                  </a:lnTo>
                  <a:cubicBezTo>
                    <a:pt x="0" y="40912"/>
                    <a:pt x="5866" y="26750"/>
                    <a:pt x="16308" y="16308"/>
                  </a:cubicBezTo>
                  <a:cubicBezTo>
                    <a:pt x="26750" y="5866"/>
                    <a:pt x="40912" y="0"/>
                    <a:pt x="556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004020" cy="639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218481" y="4747110"/>
            <a:ext cx="7906755" cy="1259341"/>
            <a:chOff x="0" y="0"/>
            <a:chExt cx="3892712" cy="6200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892712" cy="620008"/>
            </a:xfrm>
            <a:custGeom>
              <a:avLst/>
              <a:gdLst/>
              <a:ahLst/>
              <a:cxnLst/>
              <a:rect l="l" t="t" r="r" b="b"/>
              <a:pathLst>
                <a:path w="3892712" h="620008">
                  <a:moveTo>
                    <a:pt x="14361" y="0"/>
                  </a:moveTo>
                  <a:lnTo>
                    <a:pt x="3878351" y="0"/>
                  </a:lnTo>
                  <a:cubicBezTo>
                    <a:pt x="3882160" y="0"/>
                    <a:pt x="3885812" y="1513"/>
                    <a:pt x="3888506" y="4206"/>
                  </a:cubicBezTo>
                  <a:cubicBezTo>
                    <a:pt x="3891199" y="6899"/>
                    <a:pt x="3892712" y="10552"/>
                    <a:pt x="3892712" y="14361"/>
                  </a:cubicBezTo>
                  <a:lnTo>
                    <a:pt x="3892712" y="605647"/>
                  </a:lnTo>
                  <a:cubicBezTo>
                    <a:pt x="3892712" y="609456"/>
                    <a:pt x="3891199" y="613109"/>
                    <a:pt x="3888506" y="615802"/>
                  </a:cubicBezTo>
                  <a:cubicBezTo>
                    <a:pt x="3885812" y="618495"/>
                    <a:pt x="3882160" y="620008"/>
                    <a:pt x="3878351" y="620008"/>
                  </a:cubicBezTo>
                  <a:lnTo>
                    <a:pt x="14361" y="620008"/>
                  </a:lnTo>
                  <a:cubicBezTo>
                    <a:pt x="10552" y="620008"/>
                    <a:pt x="6899" y="618495"/>
                    <a:pt x="4206" y="615802"/>
                  </a:cubicBezTo>
                  <a:cubicBezTo>
                    <a:pt x="1513" y="613109"/>
                    <a:pt x="0" y="609456"/>
                    <a:pt x="0" y="605647"/>
                  </a:cubicBezTo>
                  <a:lnTo>
                    <a:pt x="0" y="14361"/>
                  </a:lnTo>
                  <a:cubicBezTo>
                    <a:pt x="0" y="10552"/>
                    <a:pt x="1513" y="6899"/>
                    <a:pt x="4206" y="4206"/>
                  </a:cubicBezTo>
                  <a:cubicBezTo>
                    <a:pt x="6899" y="1513"/>
                    <a:pt x="10552" y="0"/>
                    <a:pt x="143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3892712" cy="639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315169" y="67881"/>
            <a:ext cx="382062" cy="38206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0" y="6006452"/>
            <a:ext cx="382062" cy="38206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262231" y="240239"/>
            <a:ext cx="114455" cy="114455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262231" y="341839"/>
            <a:ext cx="216055" cy="21605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979259" y="2357396"/>
            <a:ext cx="6673283" cy="51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7"/>
              </a:lnSpc>
              <a:spcBef>
                <a:spcPct val="0"/>
              </a:spcBef>
            </a:pPr>
            <a:r>
              <a:rPr lang="id-ID" sz="1491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implementasi P4GN khususnya masalah Rehabilitasi terhadap Pecandu Narkotika Korban Penyalahgunaan Narkotika.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66765" y="2281075"/>
            <a:ext cx="203933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3"/>
              </a:lnSpc>
            </a:pPr>
            <a:r>
              <a:rPr lang="id-ID" sz="2594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Modul Anti Narkoba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11107" y="3534455"/>
            <a:ext cx="1550651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3"/>
              </a:lnSpc>
            </a:pPr>
            <a:r>
              <a:rPr lang="id-ID" sz="1619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Modul Digital Skill Dalam Menyusun Kebijakan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30709" y="4937363"/>
            <a:ext cx="1716593" cy="54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1"/>
              </a:lnSpc>
            </a:pPr>
            <a:r>
              <a:rPr lang="id-ID" sz="1792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Membina Kerja Sesama Tim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979259" y="3492205"/>
            <a:ext cx="6673283" cy="78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7"/>
              </a:lnSpc>
              <a:spcBef>
                <a:spcPct val="0"/>
              </a:spcBef>
            </a:pPr>
            <a:r>
              <a:rPr lang="id-ID" sz="1491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dalam proper tersebut Project Leader mengusulkan Inovasi dengan mengoptimalkan Aplikasi simpelbnnpjatim.com yang di miliki oleh BNNP Jatim dengan penambahan Fitur pendaftaran assesmen terpadu.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979259" y="4905613"/>
            <a:ext cx="6673283" cy="78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7"/>
              </a:lnSpc>
              <a:spcBef>
                <a:spcPct val="0"/>
              </a:spcBef>
            </a:pPr>
            <a:r>
              <a:rPr lang="id-ID" sz="1491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 leader telah membangun tata kelola Tim dalam Proyek perubahan. Dan dalam tata kelola tim telah di bentuk Tim efektif dan tim kelompok kerja perjanjian Kerja sama.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4C73CD-4A62-6309-6DEE-B0D9F4D79184}"/>
              </a:ext>
            </a:extLst>
          </p:cNvPr>
          <p:cNvSpPr txBox="1"/>
          <p:nvPr/>
        </p:nvSpPr>
        <p:spPr>
          <a:xfrm>
            <a:off x="1930400" y="431800"/>
            <a:ext cx="772160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67" b="1" dirty="0"/>
              <a:t>PELAKSANAAN PENGEMBANGAN POTENSI DIRI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88A4FA-AE34-6809-4316-4C8605428737}"/>
              </a:ext>
            </a:extLst>
          </p:cNvPr>
          <p:cNvSpPr txBox="1"/>
          <p:nvPr/>
        </p:nvSpPr>
        <p:spPr>
          <a:xfrm>
            <a:off x="3073399" y="1207311"/>
            <a:ext cx="6451600" cy="4205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i-FI" sz="2133" b="1" dirty="0"/>
              <a:t>Kertas Kerja Pengembangan Potensi Diri</a:t>
            </a:r>
            <a:endParaRPr lang="en-ID" sz="2133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09CE13-13E2-B5C8-7F82-0308EF24E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800" y="661176"/>
            <a:ext cx="2771888" cy="276782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4681406-0CE2-C81C-4146-4A5EBA8516FA}"/>
              </a:ext>
            </a:extLst>
          </p:cNvPr>
          <p:cNvGraphicFramePr>
            <a:graphicFrameLocks noGrp="1"/>
          </p:cNvGraphicFramePr>
          <p:nvPr/>
        </p:nvGraphicFramePr>
        <p:xfrm>
          <a:off x="812800" y="1813977"/>
          <a:ext cx="10820400" cy="46222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470400">
                  <a:extLst>
                    <a:ext uri="{9D8B030D-6E8A-4147-A177-3AD203B41FA5}">
                      <a16:colId xmlns:a16="http://schemas.microsoft.com/office/drawing/2014/main" val="4237318256"/>
                    </a:ext>
                  </a:extLst>
                </a:gridCol>
                <a:gridCol w="3403600">
                  <a:extLst>
                    <a:ext uri="{9D8B030D-6E8A-4147-A177-3AD203B41FA5}">
                      <a16:colId xmlns:a16="http://schemas.microsoft.com/office/drawing/2014/main" val="2882017576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729559005"/>
                    </a:ext>
                  </a:extLst>
                </a:gridCol>
              </a:tblGrid>
              <a:tr h="756143">
                <a:tc>
                  <a:txBody>
                    <a:bodyPr/>
                    <a:lstStyle/>
                    <a:p>
                      <a:pPr algn="ctr"/>
                      <a:r>
                        <a:rPr lang="en-ID" sz="1600" b="1" dirty="0"/>
                        <a:t>KOMPONEN/</a:t>
                      </a:r>
                    </a:p>
                    <a:p>
                      <a:pPr algn="ctr"/>
                      <a:r>
                        <a:rPr lang="en-ID" sz="1600" b="1" dirty="0"/>
                        <a:t>SUBKOMPONEN</a:t>
                      </a:r>
                      <a:endParaRPr lang="en-ID" sz="1200" b="1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b="1" noProof="0" dirty="0"/>
                        <a:t>KEGIATAN PENGEMBANGAN DIRI</a:t>
                      </a:r>
                    </a:p>
                    <a:p>
                      <a:endParaRPr lang="id-ID" sz="1100" b="1" noProof="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ID" sz="1600" b="1" dirty="0" err="1"/>
                        <a:t>Kegiatan</a:t>
                      </a:r>
                      <a:r>
                        <a:rPr lang="en-ID" sz="1600" b="1" dirty="0"/>
                        <a:t>/ </a:t>
                      </a:r>
                      <a:r>
                        <a:rPr lang="en-ID" sz="1600" b="1" dirty="0" err="1"/>
                        <a:t>Tahapan</a:t>
                      </a:r>
                      <a:r>
                        <a:rPr lang="en-ID" sz="1600" b="1" dirty="0"/>
                        <a:t> </a:t>
                      </a:r>
                    </a:p>
                    <a:p>
                      <a:r>
                        <a:rPr lang="en-ID" sz="1600" b="1" dirty="0" err="1"/>
                        <a:t>Proyek</a:t>
                      </a:r>
                      <a:r>
                        <a:rPr lang="en-ID" sz="1600" b="1" dirty="0"/>
                        <a:t> </a:t>
                      </a:r>
                      <a:r>
                        <a:rPr lang="en-ID" sz="1600" b="1" dirty="0" err="1"/>
                        <a:t>Perubahan</a:t>
                      </a:r>
                      <a:endParaRPr lang="en-ID" sz="1600" b="1" dirty="0"/>
                    </a:p>
                    <a:p>
                      <a:endParaRPr lang="en-ID" sz="1200" b="1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329170789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r>
                        <a:rPr lang="en-ID" sz="1200" b="1" dirty="0" err="1"/>
                        <a:t>Komponen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Integritas</a:t>
                      </a:r>
                      <a:r>
                        <a:rPr lang="en-ID" sz="1200" b="1" dirty="0"/>
                        <a:t>, </a:t>
                      </a:r>
                    </a:p>
                    <a:p>
                      <a:r>
                        <a:rPr lang="en-ID" sz="1200" b="1" dirty="0"/>
                        <a:t>Sub </a:t>
                      </a:r>
                      <a:r>
                        <a:rPr lang="en-ID" sz="1200" b="1" dirty="0" err="1"/>
                        <a:t>komponen</a:t>
                      </a:r>
                      <a:r>
                        <a:rPr lang="en-ID" sz="1200" b="1" dirty="0"/>
                        <a:t> : </a:t>
                      </a:r>
                    </a:p>
                    <a:p>
                      <a:r>
                        <a:rPr lang="en-ID" sz="1200" b="1" dirty="0" err="1"/>
                        <a:t>Konsistensi</a:t>
                      </a:r>
                      <a:r>
                        <a:rPr lang="en-ID" sz="1200" b="1" dirty="0"/>
                        <a:t>, </a:t>
                      </a:r>
                      <a:r>
                        <a:rPr lang="en-ID" sz="1200" b="1" dirty="0" err="1"/>
                        <a:t>yaitu</a:t>
                      </a:r>
                      <a:r>
                        <a:rPr lang="en-ID" sz="1200" b="1" dirty="0"/>
                        <a:t> : </a:t>
                      </a:r>
                      <a:r>
                        <a:rPr lang="en-ID" sz="1200" b="1" dirty="0" err="1"/>
                        <a:t>Memiliki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prinsip</a:t>
                      </a:r>
                      <a:r>
                        <a:rPr lang="en-ID" sz="1200" b="1" dirty="0"/>
                        <a:t> yang </a:t>
                      </a:r>
                      <a:r>
                        <a:rPr lang="en-ID" sz="1200" b="1" dirty="0" err="1"/>
                        <a:t>kuat</a:t>
                      </a:r>
                      <a:r>
                        <a:rPr lang="en-ID" sz="1200" b="1" dirty="0"/>
                        <a:t> dan </a:t>
                      </a:r>
                      <a:r>
                        <a:rPr lang="en-ID" sz="1200" b="1" dirty="0" err="1"/>
                        <a:t>tidak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mudah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terpengaruh</a:t>
                      </a:r>
                      <a:r>
                        <a:rPr lang="en-ID" sz="1200" b="1" dirty="0"/>
                        <a:t> oleh </a:t>
                      </a:r>
                      <a:r>
                        <a:rPr lang="en-ID" sz="1200" b="1" dirty="0" err="1"/>
                        <a:t>faktor</a:t>
                      </a:r>
                      <a:r>
                        <a:rPr lang="en-ID" sz="1200" b="1" dirty="0"/>
                        <a:t> internal </a:t>
                      </a:r>
                      <a:r>
                        <a:rPr lang="en-ID" sz="1200" b="1" dirty="0" err="1"/>
                        <a:t>maupun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eksternal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dalam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rangka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penerapan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nilai</a:t>
                      </a:r>
                      <a:r>
                        <a:rPr lang="en-ID" sz="1200" b="1" dirty="0"/>
                        <a:t>, norma </a:t>
                      </a:r>
                      <a:r>
                        <a:rPr lang="en-ID" sz="1200" b="1" dirty="0" err="1"/>
                        <a:t>atau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kode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etik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dalam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bekerja</a:t>
                      </a:r>
                      <a:r>
                        <a:rPr lang="en-ID" sz="1200" b="1" dirty="0"/>
                        <a:t> 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id-ID" sz="1200" b="1" noProof="0" dirty="0"/>
                        <a:t>Membangun </a:t>
                      </a:r>
                    </a:p>
                    <a:p>
                      <a:r>
                        <a:rPr lang="id-ID" sz="1200" b="1" noProof="0" dirty="0"/>
                        <a:t>kolaborasi dengan bekerja sama dan meyakinkan </a:t>
                      </a:r>
                      <a:r>
                        <a:rPr lang="id-ID" sz="1200" b="1" noProof="0" dirty="0" err="1"/>
                        <a:t>stakeholder</a:t>
                      </a:r>
                      <a:r>
                        <a:rPr lang="id-ID" sz="1200" b="1" noProof="0" dirty="0"/>
                        <a:t> terkait untuk mendapatkan dukungan gagasan </a:t>
                      </a:r>
                    </a:p>
                    <a:p>
                      <a:r>
                        <a:rPr lang="id-ID" sz="1200" b="1" noProof="0" dirty="0"/>
                        <a:t>perubahan dengan menerapkan nilai</a:t>
                      </a:r>
                    </a:p>
                    <a:p>
                      <a:r>
                        <a:rPr lang="id-ID" sz="1200" b="1" noProof="0" dirty="0"/>
                        <a:t>nilai integritas</a:t>
                      </a:r>
                      <a:endParaRPr lang="id-ID" sz="1100" b="1" noProof="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id-ID" sz="1200" b="1" noProof="0" dirty="0"/>
                        <a:t>Membentuk tim efektif </a:t>
                      </a:r>
                    </a:p>
                    <a:p>
                      <a:r>
                        <a:rPr lang="id-ID" sz="1200" b="1" noProof="0" dirty="0"/>
                        <a:t>dengan menjalin</a:t>
                      </a:r>
                    </a:p>
                    <a:p>
                      <a:r>
                        <a:rPr lang="id-ID" sz="1200" b="1" noProof="0" dirty="0"/>
                        <a:t>komunikasi, tatap muka koordinasi dan konsultasi kepada semua </a:t>
                      </a:r>
                      <a:r>
                        <a:rPr lang="id-ID" sz="1200" b="1" noProof="0" dirty="0" err="1"/>
                        <a:t>Stakeholder</a:t>
                      </a:r>
                      <a:r>
                        <a:rPr lang="id-ID" sz="1200" b="1" noProof="0" dirty="0"/>
                        <a:t> terkait.</a:t>
                      </a:r>
                    </a:p>
                    <a:p>
                      <a:endParaRPr lang="en-ID" sz="1200" b="1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068235420"/>
                  </a:ext>
                </a:extLst>
              </a:tr>
              <a:tr h="1426463">
                <a:tc>
                  <a:txBody>
                    <a:bodyPr/>
                    <a:lstStyle/>
                    <a:p>
                      <a:pPr algn="l"/>
                      <a:r>
                        <a:rPr lang="id-ID" sz="1200" b="1" noProof="0" dirty="0"/>
                        <a:t>Komponen Kerja sama, </a:t>
                      </a:r>
                    </a:p>
                    <a:p>
                      <a:pPr algn="l"/>
                      <a:r>
                        <a:rPr lang="id-ID" sz="1200" b="1" noProof="0" dirty="0"/>
                        <a:t>Sub Komponen: </a:t>
                      </a:r>
                    </a:p>
                    <a:p>
                      <a:pPr algn="l"/>
                      <a:r>
                        <a:rPr lang="id-ID" sz="1200" b="1" noProof="0" dirty="0"/>
                        <a:t>komunikasi yaitu : </a:t>
                      </a:r>
                    </a:p>
                    <a:p>
                      <a:pPr algn="l"/>
                      <a:r>
                        <a:rPr lang="id-ID" sz="1200" b="1" noProof="0" dirty="0"/>
                        <a:t>Menyampaikan</a:t>
                      </a:r>
                      <a:r>
                        <a:rPr lang="en-US" sz="1200" b="1" noProof="0" dirty="0"/>
                        <a:t> </a:t>
                      </a:r>
                      <a:r>
                        <a:rPr lang="id-ID" sz="1200" b="1" noProof="0" dirty="0"/>
                        <a:t>informasi yang bersifat</a:t>
                      </a:r>
                      <a:r>
                        <a:rPr lang="en-US" sz="1200" b="1" noProof="0" dirty="0"/>
                        <a:t> </a:t>
                      </a:r>
                      <a:r>
                        <a:rPr lang="id-ID" sz="1200" b="1" noProof="0" dirty="0"/>
                        <a:t>kompleks secara persuasif menggunakan metode tertentu untuk </a:t>
                      </a:r>
                    </a:p>
                    <a:p>
                      <a:pPr algn="l"/>
                      <a:r>
                        <a:rPr lang="id-ID" sz="1200" b="1" noProof="0" dirty="0"/>
                        <a:t>mendorong pemangku kepentingan sepakat pada langkah bersama</a:t>
                      </a:r>
                      <a:endParaRPr lang="en-ID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id-ID" sz="1200" b="1" noProof="0" dirty="0"/>
                        <a:t>Aktif menjalin komunikasi dengan </a:t>
                      </a:r>
                    </a:p>
                    <a:p>
                      <a:r>
                        <a:rPr lang="id-ID" sz="1200" b="1" noProof="0" dirty="0" err="1"/>
                        <a:t>Stakeholder</a:t>
                      </a:r>
                      <a:r>
                        <a:rPr lang="en-US" sz="1200" b="1" noProof="0" dirty="0"/>
                        <a:t> </a:t>
                      </a:r>
                      <a:r>
                        <a:rPr lang="id-ID" sz="1200" b="1" noProof="0" dirty="0"/>
                        <a:t>eksternal organisasi </a:t>
                      </a:r>
                    </a:p>
                    <a:p>
                      <a:r>
                        <a:rPr lang="id-ID" sz="1200" b="1" noProof="0" dirty="0"/>
                        <a:t>dalam rangka menunjang</a:t>
                      </a:r>
                      <a:r>
                        <a:rPr lang="en-US" sz="1200" b="1" noProof="0" dirty="0"/>
                        <a:t> </a:t>
                      </a:r>
                      <a:r>
                        <a:rPr lang="id-ID" sz="1200" b="1" noProof="0" dirty="0"/>
                        <a:t>implementasi proyek perubahan yang di gagas Project </a:t>
                      </a:r>
                      <a:r>
                        <a:rPr lang="id-ID" sz="1200" b="1" noProof="0" dirty="0" err="1"/>
                        <a:t>leader</a:t>
                      </a:r>
                      <a:r>
                        <a:rPr lang="id-ID" sz="1200" b="1" noProof="0" dirty="0"/>
                        <a:t> 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ID" sz="1200" b="1" dirty="0" err="1"/>
                        <a:t>Membentuk</a:t>
                      </a:r>
                      <a:r>
                        <a:rPr lang="en-ID" sz="1200" b="1" dirty="0"/>
                        <a:t> Tin </a:t>
                      </a:r>
                      <a:r>
                        <a:rPr lang="en-ID" sz="1200" b="1" dirty="0" err="1"/>
                        <a:t>Pokja</a:t>
                      </a:r>
                      <a:r>
                        <a:rPr lang="en-ID" sz="1200" b="1" dirty="0"/>
                        <a:t> PKS internal dan </a:t>
                      </a:r>
                      <a:r>
                        <a:rPr lang="en-ID" sz="1200" b="1" dirty="0" err="1"/>
                        <a:t>kunjungan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ke</a:t>
                      </a:r>
                      <a:r>
                        <a:rPr lang="en-ID" sz="1200" b="1" dirty="0"/>
                        <a:t> BNNP </a:t>
                      </a:r>
                      <a:r>
                        <a:rPr lang="en-ID" sz="1200" b="1" dirty="0" err="1"/>
                        <a:t>Jatim</a:t>
                      </a:r>
                      <a:r>
                        <a:rPr lang="en-ID" sz="1200" b="1" dirty="0"/>
                        <a:t> dan Lembaga </a:t>
                      </a:r>
                      <a:r>
                        <a:rPr lang="en-ID" sz="1200" b="1" dirty="0" err="1"/>
                        <a:t>rehabilitasi</a:t>
                      </a:r>
                      <a:r>
                        <a:rPr lang="en-ID" sz="1200" b="1" dirty="0"/>
                        <a:t> dan </a:t>
                      </a:r>
                      <a:r>
                        <a:rPr lang="en-ID" sz="1200" b="1" dirty="0" err="1"/>
                        <a:t>menjalin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komunikasi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secara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aktif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dengan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berkoordinasi</a:t>
                      </a:r>
                      <a:endParaRPr lang="en-ID" sz="1200" b="1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597815983"/>
                  </a:ext>
                </a:extLst>
              </a:tr>
              <a:tr h="1281399">
                <a:tc>
                  <a:txBody>
                    <a:bodyPr/>
                    <a:lstStyle/>
                    <a:p>
                      <a:r>
                        <a:rPr lang="en-ID" sz="1200" b="1" dirty="0" err="1"/>
                        <a:t>Komponen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Mengelola</a:t>
                      </a:r>
                      <a:r>
                        <a:rPr lang="en-ID" sz="1200" b="1" dirty="0"/>
                        <a:t> </a:t>
                      </a:r>
                    </a:p>
                    <a:p>
                      <a:r>
                        <a:rPr lang="en-ID" sz="1200" b="1" dirty="0" err="1"/>
                        <a:t>Perubahan</a:t>
                      </a:r>
                      <a:r>
                        <a:rPr lang="en-ID" sz="1200" b="1" dirty="0"/>
                        <a:t>, Sub </a:t>
                      </a:r>
                      <a:r>
                        <a:rPr lang="en-ID" sz="1200" b="1" dirty="0" err="1"/>
                        <a:t>Komponen</a:t>
                      </a:r>
                      <a:r>
                        <a:rPr lang="en-ID" sz="1200" b="1" dirty="0"/>
                        <a:t>: </a:t>
                      </a:r>
                      <a:r>
                        <a:rPr lang="en-ID" sz="1200" b="1" dirty="0" err="1"/>
                        <a:t>Orientasi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Pelayanan</a:t>
                      </a:r>
                      <a:r>
                        <a:rPr lang="en-ID" sz="1200" b="1" dirty="0"/>
                        <a:t> Publik.</a:t>
                      </a:r>
                    </a:p>
                    <a:p>
                      <a:r>
                        <a:rPr lang="en-ID" sz="1200" b="1" dirty="0" err="1"/>
                        <a:t>upaya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memastikan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bahwa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seluruh</a:t>
                      </a:r>
                      <a:r>
                        <a:rPr lang="en-ID" sz="1200" b="1" dirty="0"/>
                        <a:t> proses </a:t>
                      </a:r>
                      <a:r>
                        <a:rPr lang="en-ID" sz="1200" b="1" dirty="0" err="1"/>
                        <a:t>perubahan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berfokus</a:t>
                      </a:r>
                      <a:r>
                        <a:rPr lang="en-ID" sz="1200" b="1" dirty="0"/>
                        <a:t> pada </a:t>
                      </a:r>
                      <a:r>
                        <a:rPr lang="en-ID" sz="1200" b="1" dirty="0" err="1"/>
                        <a:t>peningkatan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kualitas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layanan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kepada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masyarakat</a:t>
                      </a:r>
                      <a:r>
                        <a:rPr lang="en-ID" sz="1200" b="1" dirty="0"/>
                        <a:t>/</a:t>
                      </a:r>
                      <a:r>
                        <a:rPr lang="en-ID" sz="1200" b="1" dirty="0" err="1"/>
                        <a:t>pecandu</a:t>
                      </a:r>
                      <a:r>
                        <a:rPr lang="en-ID" sz="1200" b="1" dirty="0"/>
                        <a:t>.</a:t>
                      </a:r>
                      <a:endParaRPr lang="en-ID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id-ID" sz="1200" b="1" noProof="0" dirty="0"/>
                        <a:t>Pengumpulan data dan informasi, Penyusunan draf SOP </a:t>
                      </a:r>
                      <a:r>
                        <a:rPr lang="id-ID" sz="1200" b="1" noProof="0" dirty="0" err="1"/>
                        <a:t>Restorative</a:t>
                      </a:r>
                      <a:r>
                        <a:rPr lang="id-ID" sz="1200" b="1" noProof="0" dirty="0"/>
                        <a:t> </a:t>
                      </a:r>
                      <a:r>
                        <a:rPr lang="id-ID" sz="1200" b="1" noProof="0" dirty="0" err="1"/>
                        <a:t>Justice</a:t>
                      </a:r>
                      <a:r>
                        <a:rPr lang="id-ID" sz="1200" b="1" noProof="0" dirty="0"/>
                        <a:t>, pemanfaatan teknologi digital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ID" sz="1200" b="1" dirty="0" err="1"/>
                        <a:t>Melakukan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rapat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pembuatan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draf</a:t>
                      </a:r>
                      <a:r>
                        <a:rPr lang="en-ID" sz="1200" b="1" dirty="0"/>
                        <a:t> SOP, </a:t>
                      </a:r>
                      <a:r>
                        <a:rPr lang="en-ID" sz="1200" b="1" dirty="0" err="1"/>
                        <a:t>pelatikan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aplikasi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simpel</a:t>
                      </a:r>
                      <a:r>
                        <a:rPr lang="en-ID" sz="1200" b="1" dirty="0"/>
                        <a:t> dan </a:t>
                      </a:r>
                      <a:r>
                        <a:rPr lang="en-ID" sz="1200" b="1" dirty="0" err="1"/>
                        <a:t>melakukan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kegiatan</a:t>
                      </a:r>
                      <a:r>
                        <a:rPr lang="en-ID" sz="1200" b="1" dirty="0"/>
                        <a:t> </a:t>
                      </a:r>
                      <a:r>
                        <a:rPr lang="en-ID" sz="1200" b="1" dirty="0" err="1"/>
                        <a:t>Sosialisasi</a:t>
                      </a:r>
                      <a:r>
                        <a:rPr lang="en-ID" sz="1200" b="1" dirty="0"/>
                        <a:t> SOP dan </a:t>
                      </a:r>
                      <a:r>
                        <a:rPr lang="en-ID" sz="1200" b="1" dirty="0" err="1"/>
                        <a:t>Aplikasi</a:t>
                      </a:r>
                      <a:r>
                        <a:rPr lang="en-ID" sz="1200" b="1" dirty="0"/>
                        <a:t> Simpelbnnpjatim.com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61230917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81611796-FADF-49C3-127C-107E78DBF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0" y="-354652"/>
            <a:ext cx="155258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44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8669" y="1371600"/>
            <a:ext cx="1563473" cy="1569396"/>
            <a:chOff x="0" y="0"/>
            <a:chExt cx="617669" cy="6200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7669" cy="620008"/>
            </a:xfrm>
            <a:custGeom>
              <a:avLst/>
              <a:gdLst/>
              <a:ahLst/>
              <a:cxnLst/>
              <a:rect l="l" t="t" r="r" b="b"/>
              <a:pathLst>
                <a:path w="617669" h="620008">
                  <a:moveTo>
                    <a:pt x="72626" y="0"/>
                  </a:moveTo>
                  <a:lnTo>
                    <a:pt x="545043" y="0"/>
                  </a:lnTo>
                  <a:cubicBezTo>
                    <a:pt x="585153" y="0"/>
                    <a:pt x="617669" y="32516"/>
                    <a:pt x="617669" y="72626"/>
                  </a:cubicBezTo>
                  <a:lnTo>
                    <a:pt x="617669" y="547383"/>
                  </a:lnTo>
                  <a:cubicBezTo>
                    <a:pt x="617669" y="566644"/>
                    <a:pt x="610017" y="585117"/>
                    <a:pt x="596397" y="598737"/>
                  </a:cubicBezTo>
                  <a:cubicBezTo>
                    <a:pt x="582777" y="612357"/>
                    <a:pt x="564305" y="620008"/>
                    <a:pt x="545043" y="620008"/>
                  </a:cubicBezTo>
                  <a:lnTo>
                    <a:pt x="72626" y="620008"/>
                  </a:lnTo>
                  <a:cubicBezTo>
                    <a:pt x="32516" y="620008"/>
                    <a:pt x="0" y="587493"/>
                    <a:pt x="0" y="547383"/>
                  </a:cubicBezTo>
                  <a:lnTo>
                    <a:pt x="0" y="72626"/>
                  </a:lnTo>
                  <a:cubicBezTo>
                    <a:pt x="0" y="32516"/>
                    <a:pt x="32516" y="0"/>
                    <a:pt x="726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617669" cy="639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1857" y="456293"/>
            <a:ext cx="11148287" cy="77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8"/>
              </a:lnSpc>
            </a:pPr>
            <a:r>
              <a:rPr lang="id-ID" sz="5332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TUJUAN PROYEK PERUBAHAN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002192" y="1371600"/>
            <a:ext cx="9853427" cy="1569396"/>
            <a:chOff x="0" y="0"/>
            <a:chExt cx="3892712" cy="6200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2712" cy="620008"/>
            </a:xfrm>
            <a:custGeom>
              <a:avLst/>
              <a:gdLst/>
              <a:ahLst/>
              <a:cxnLst/>
              <a:rect l="l" t="t" r="r" b="b"/>
              <a:pathLst>
                <a:path w="3892712" h="620008">
                  <a:moveTo>
                    <a:pt x="11524" y="0"/>
                  </a:moveTo>
                  <a:lnTo>
                    <a:pt x="3881188" y="0"/>
                  </a:lnTo>
                  <a:cubicBezTo>
                    <a:pt x="3884245" y="0"/>
                    <a:pt x="3887176" y="1214"/>
                    <a:pt x="3889337" y="3375"/>
                  </a:cubicBezTo>
                  <a:cubicBezTo>
                    <a:pt x="3891498" y="5536"/>
                    <a:pt x="3892712" y="8467"/>
                    <a:pt x="3892712" y="11524"/>
                  </a:cubicBezTo>
                  <a:lnTo>
                    <a:pt x="3892712" y="608485"/>
                  </a:lnTo>
                  <a:cubicBezTo>
                    <a:pt x="3892712" y="611541"/>
                    <a:pt x="3891498" y="614472"/>
                    <a:pt x="3889337" y="616633"/>
                  </a:cubicBezTo>
                  <a:cubicBezTo>
                    <a:pt x="3887176" y="618794"/>
                    <a:pt x="3884245" y="620008"/>
                    <a:pt x="3881188" y="620008"/>
                  </a:cubicBezTo>
                  <a:lnTo>
                    <a:pt x="11524" y="620008"/>
                  </a:lnTo>
                  <a:cubicBezTo>
                    <a:pt x="5159" y="620008"/>
                    <a:pt x="0" y="614849"/>
                    <a:pt x="0" y="608485"/>
                  </a:cubicBezTo>
                  <a:lnTo>
                    <a:pt x="0" y="11524"/>
                  </a:lnTo>
                  <a:cubicBezTo>
                    <a:pt x="0" y="5159"/>
                    <a:pt x="5159" y="0"/>
                    <a:pt x="115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892712" cy="639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98669" y="3055296"/>
            <a:ext cx="1563473" cy="1569396"/>
            <a:chOff x="0" y="0"/>
            <a:chExt cx="617669" cy="6200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7669" cy="620008"/>
            </a:xfrm>
            <a:custGeom>
              <a:avLst/>
              <a:gdLst/>
              <a:ahLst/>
              <a:cxnLst/>
              <a:rect l="l" t="t" r="r" b="b"/>
              <a:pathLst>
                <a:path w="617669" h="620008">
                  <a:moveTo>
                    <a:pt x="72626" y="0"/>
                  </a:moveTo>
                  <a:lnTo>
                    <a:pt x="545043" y="0"/>
                  </a:lnTo>
                  <a:cubicBezTo>
                    <a:pt x="585153" y="0"/>
                    <a:pt x="617669" y="32516"/>
                    <a:pt x="617669" y="72626"/>
                  </a:cubicBezTo>
                  <a:lnTo>
                    <a:pt x="617669" y="547383"/>
                  </a:lnTo>
                  <a:cubicBezTo>
                    <a:pt x="617669" y="566644"/>
                    <a:pt x="610017" y="585117"/>
                    <a:pt x="596397" y="598737"/>
                  </a:cubicBezTo>
                  <a:cubicBezTo>
                    <a:pt x="582777" y="612357"/>
                    <a:pt x="564305" y="620008"/>
                    <a:pt x="545043" y="620008"/>
                  </a:cubicBezTo>
                  <a:lnTo>
                    <a:pt x="72626" y="620008"/>
                  </a:lnTo>
                  <a:cubicBezTo>
                    <a:pt x="32516" y="620008"/>
                    <a:pt x="0" y="587493"/>
                    <a:pt x="0" y="547383"/>
                  </a:cubicBezTo>
                  <a:lnTo>
                    <a:pt x="0" y="72626"/>
                  </a:lnTo>
                  <a:cubicBezTo>
                    <a:pt x="0" y="32516"/>
                    <a:pt x="32516" y="0"/>
                    <a:pt x="726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617669" cy="639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02192" y="3055296"/>
            <a:ext cx="9853427" cy="1569396"/>
            <a:chOff x="0" y="0"/>
            <a:chExt cx="3892712" cy="6200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92712" cy="620008"/>
            </a:xfrm>
            <a:custGeom>
              <a:avLst/>
              <a:gdLst/>
              <a:ahLst/>
              <a:cxnLst/>
              <a:rect l="l" t="t" r="r" b="b"/>
              <a:pathLst>
                <a:path w="3892712" h="620008">
                  <a:moveTo>
                    <a:pt x="11524" y="0"/>
                  </a:moveTo>
                  <a:lnTo>
                    <a:pt x="3881188" y="0"/>
                  </a:lnTo>
                  <a:cubicBezTo>
                    <a:pt x="3884245" y="0"/>
                    <a:pt x="3887176" y="1214"/>
                    <a:pt x="3889337" y="3375"/>
                  </a:cubicBezTo>
                  <a:cubicBezTo>
                    <a:pt x="3891498" y="5536"/>
                    <a:pt x="3892712" y="8467"/>
                    <a:pt x="3892712" y="11524"/>
                  </a:cubicBezTo>
                  <a:lnTo>
                    <a:pt x="3892712" y="608485"/>
                  </a:lnTo>
                  <a:cubicBezTo>
                    <a:pt x="3892712" y="611541"/>
                    <a:pt x="3891498" y="614472"/>
                    <a:pt x="3889337" y="616633"/>
                  </a:cubicBezTo>
                  <a:cubicBezTo>
                    <a:pt x="3887176" y="618794"/>
                    <a:pt x="3884245" y="620008"/>
                    <a:pt x="3881188" y="620008"/>
                  </a:cubicBezTo>
                  <a:lnTo>
                    <a:pt x="11524" y="620008"/>
                  </a:lnTo>
                  <a:cubicBezTo>
                    <a:pt x="5159" y="620008"/>
                    <a:pt x="0" y="614849"/>
                    <a:pt x="0" y="608485"/>
                  </a:cubicBezTo>
                  <a:lnTo>
                    <a:pt x="0" y="11524"/>
                  </a:lnTo>
                  <a:cubicBezTo>
                    <a:pt x="0" y="5159"/>
                    <a:pt x="5159" y="0"/>
                    <a:pt x="115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3892712" cy="639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98669" y="4738992"/>
            <a:ext cx="1563473" cy="1569396"/>
            <a:chOff x="0" y="0"/>
            <a:chExt cx="617669" cy="6200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7669" cy="620008"/>
            </a:xfrm>
            <a:custGeom>
              <a:avLst/>
              <a:gdLst/>
              <a:ahLst/>
              <a:cxnLst/>
              <a:rect l="l" t="t" r="r" b="b"/>
              <a:pathLst>
                <a:path w="617669" h="620008">
                  <a:moveTo>
                    <a:pt x="72626" y="0"/>
                  </a:moveTo>
                  <a:lnTo>
                    <a:pt x="545043" y="0"/>
                  </a:lnTo>
                  <a:cubicBezTo>
                    <a:pt x="585153" y="0"/>
                    <a:pt x="617669" y="32516"/>
                    <a:pt x="617669" y="72626"/>
                  </a:cubicBezTo>
                  <a:lnTo>
                    <a:pt x="617669" y="547383"/>
                  </a:lnTo>
                  <a:cubicBezTo>
                    <a:pt x="617669" y="566644"/>
                    <a:pt x="610017" y="585117"/>
                    <a:pt x="596397" y="598737"/>
                  </a:cubicBezTo>
                  <a:cubicBezTo>
                    <a:pt x="582777" y="612357"/>
                    <a:pt x="564305" y="620008"/>
                    <a:pt x="545043" y="620008"/>
                  </a:cubicBezTo>
                  <a:lnTo>
                    <a:pt x="72626" y="620008"/>
                  </a:lnTo>
                  <a:cubicBezTo>
                    <a:pt x="32516" y="620008"/>
                    <a:pt x="0" y="587493"/>
                    <a:pt x="0" y="547383"/>
                  </a:cubicBezTo>
                  <a:lnTo>
                    <a:pt x="0" y="72626"/>
                  </a:lnTo>
                  <a:cubicBezTo>
                    <a:pt x="0" y="32516"/>
                    <a:pt x="32516" y="0"/>
                    <a:pt x="726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617669" cy="639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002192" y="4738992"/>
            <a:ext cx="9853427" cy="1569396"/>
            <a:chOff x="0" y="0"/>
            <a:chExt cx="3892712" cy="6200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892712" cy="620008"/>
            </a:xfrm>
            <a:custGeom>
              <a:avLst/>
              <a:gdLst/>
              <a:ahLst/>
              <a:cxnLst/>
              <a:rect l="l" t="t" r="r" b="b"/>
              <a:pathLst>
                <a:path w="3892712" h="620008">
                  <a:moveTo>
                    <a:pt x="11524" y="0"/>
                  </a:moveTo>
                  <a:lnTo>
                    <a:pt x="3881188" y="0"/>
                  </a:lnTo>
                  <a:cubicBezTo>
                    <a:pt x="3884245" y="0"/>
                    <a:pt x="3887176" y="1214"/>
                    <a:pt x="3889337" y="3375"/>
                  </a:cubicBezTo>
                  <a:cubicBezTo>
                    <a:pt x="3891498" y="5536"/>
                    <a:pt x="3892712" y="8467"/>
                    <a:pt x="3892712" y="11524"/>
                  </a:cubicBezTo>
                  <a:lnTo>
                    <a:pt x="3892712" y="608485"/>
                  </a:lnTo>
                  <a:cubicBezTo>
                    <a:pt x="3892712" y="611541"/>
                    <a:pt x="3891498" y="614472"/>
                    <a:pt x="3889337" y="616633"/>
                  </a:cubicBezTo>
                  <a:cubicBezTo>
                    <a:pt x="3887176" y="618794"/>
                    <a:pt x="3884245" y="620008"/>
                    <a:pt x="3881188" y="620008"/>
                  </a:cubicBezTo>
                  <a:lnTo>
                    <a:pt x="11524" y="620008"/>
                  </a:lnTo>
                  <a:cubicBezTo>
                    <a:pt x="5159" y="620008"/>
                    <a:pt x="0" y="614849"/>
                    <a:pt x="0" y="608485"/>
                  </a:cubicBezTo>
                  <a:lnTo>
                    <a:pt x="0" y="11524"/>
                  </a:lnTo>
                  <a:cubicBezTo>
                    <a:pt x="0" y="5159"/>
                    <a:pt x="5159" y="0"/>
                    <a:pt x="115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3892712" cy="6390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34772" y="1422400"/>
            <a:ext cx="1289505" cy="33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"/>
              </a:lnSpc>
            </a:pPr>
            <a:r>
              <a:rPr lang="id-ID" sz="1580" b="1" spc="107" noProof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JANGKA PENDEK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9779" y="1635153"/>
            <a:ext cx="521253" cy="999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2"/>
              </a:lnSpc>
            </a:pPr>
            <a:r>
              <a:rPr lang="id-ID" sz="6885" b="1" noProof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1856" y="2513046"/>
            <a:ext cx="120242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6"/>
              </a:lnSpc>
            </a:pPr>
            <a:r>
              <a:rPr lang="id-ID" sz="2589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Bulan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6720" y="3099746"/>
            <a:ext cx="1427371" cy="33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"/>
              </a:lnSpc>
            </a:pPr>
            <a:r>
              <a:rPr lang="id-ID" sz="1513" b="1" spc="103" noProof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JANGKA </a:t>
            </a:r>
          </a:p>
          <a:p>
            <a:pPr algn="ctr">
              <a:lnSpc>
                <a:spcPts val="1271"/>
              </a:lnSpc>
            </a:pPr>
            <a:r>
              <a:rPr lang="id-ID" sz="1513" b="1" spc="103" noProof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MENENGAH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34772" y="4821542"/>
            <a:ext cx="1289505" cy="33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"/>
              </a:lnSpc>
            </a:pPr>
            <a:r>
              <a:rPr lang="id-ID" sz="1513" b="1" spc="103" noProof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JANGKA</a:t>
            </a:r>
          </a:p>
          <a:p>
            <a:pPr algn="ctr">
              <a:lnSpc>
                <a:spcPts val="1271"/>
              </a:lnSpc>
            </a:pPr>
            <a:r>
              <a:rPr lang="id-ID" sz="1513" b="1" spc="103" noProof="1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PANJANG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18898" y="3318099"/>
            <a:ext cx="521253" cy="999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2"/>
              </a:lnSpc>
            </a:pPr>
            <a:r>
              <a:rPr lang="id-ID" sz="6885" b="1" noProof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95520" y="5012042"/>
            <a:ext cx="1328757" cy="891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0"/>
              </a:lnSpc>
            </a:pPr>
            <a:r>
              <a:rPr lang="id-ID" sz="6142" b="1" noProof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1-2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79195" y="4165717"/>
            <a:ext cx="120242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6"/>
              </a:lnSpc>
            </a:pPr>
            <a:r>
              <a:rPr lang="id-ID" sz="2589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Bulan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21856" y="5805138"/>
            <a:ext cx="120242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6"/>
              </a:lnSpc>
            </a:pPr>
            <a:r>
              <a:rPr lang="id-ID" sz="2589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Tahun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048355" y="1476625"/>
            <a:ext cx="4847163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9"/>
              </a:lnSpc>
              <a:spcBef>
                <a:spcPct val="0"/>
              </a:spcBef>
            </a:pPr>
            <a:r>
              <a:rPr lang="id-ID" sz="1258" b="1" spc="151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a) Membangun Tim efektif dan Tim Pokja PKS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178533" y="1809238"/>
            <a:ext cx="476461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7"/>
              </a:lnSpc>
            </a:pPr>
            <a:r>
              <a:rPr lang="id-ID" sz="1258" b="1" spc="151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b) Membuat petunjuk tehnik atau Standar Oprasional Prosedur Restorative Justice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75734" y="2274246"/>
            <a:ext cx="469682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9"/>
              </a:lnSpc>
              <a:spcBef>
                <a:spcPct val="0"/>
              </a:spcBef>
            </a:pPr>
            <a:r>
              <a:rPr lang="id-ID" sz="1258" b="1" spc="151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c) Melaksanakan Perjanjian Kerja Sama antar Polda Jatim dengan BNNP Jatim dan Lembaga Rehabilitasi di Jawa Timur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146342" y="1492500"/>
            <a:ext cx="399011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9"/>
              </a:lnSpc>
              <a:spcBef>
                <a:spcPct val="0"/>
              </a:spcBef>
            </a:pPr>
            <a:r>
              <a:rPr lang="id-ID" sz="1258" b="1" spc="81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d) Mengoptimalkan penggunaan aplikasi simpelbnnpjatim.com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178092" y="2058346"/>
            <a:ext cx="458251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9"/>
              </a:lnSpc>
              <a:spcBef>
                <a:spcPct val="0"/>
              </a:spcBef>
            </a:pPr>
            <a:r>
              <a:rPr lang="id-ID" sz="1258" b="1" spc="81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e) Melaksanakan Sosialisasi Proyek perubahan kepada stackholder melalui Media Sosial, Media Online dan Rapat Koordinasi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175734" y="3097562"/>
            <a:ext cx="813806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45"/>
              </a:lnSpc>
              <a:spcBef>
                <a:spcPct val="0"/>
              </a:spcBef>
            </a:pPr>
            <a:r>
              <a:rPr lang="id-ID" sz="1371" b="1" spc="89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a.EvaluasiKerja samaStackholder yang telah dilaksanakanselama 2 bulan.</a:t>
            </a:r>
          </a:p>
          <a:p>
            <a:pPr>
              <a:lnSpc>
                <a:spcPts val="1645"/>
              </a:lnSpc>
              <a:spcBef>
                <a:spcPct val="0"/>
              </a:spcBef>
            </a:pPr>
            <a:r>
              <a:rPr lang="id-ID" sz="1371" b="1" spc="89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b) Pembuatan PKT (Pedoman Kerja Teknis) menindaklanjuti PKS yang telah di buat.</a:t>
            </a:r>
          </a:p>
          <a:p>
            <a:pPr>
              <a:lnSpc>
                <a:spcPts val="1645"/>
              </a:lnSpc>
              <a:spcBef>
                <a:spcPct val="0"/>
              </a:spcBef>
            </a:pPr>
            <a:r>
              <a:rPr lang="id-ID" sz="1371" b="1" spc="89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c) Pengembangan dan implementasi Proyek perubahanke seluruhJajaran Polda dan BNN Kota/Kabupaten</a:t>
            </a:r>
          </a:p>
          <a:p>
            <a:pPr>
              <a:lnSpc>
                <a:spcPts val="1645"/>
              </a:lnSpc>
              <a:spcBef>
                <a:spcPct val="0"/>
              </a:spcBef>
            </a:pPr>
            <a:r>
              <a:rPr lang="id-ID" sz="1371" b="1" spc="89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d) PengembanganKerja samaRehabilitasidengan Lembaga Rehabilitasi dan Rumah sakitmilik pemerintahdaerah.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175733" y="4958859"/>
            <a:ext cx="958487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  <a:spcBef>
                <a:spcPct val="0"/>
              </a:spcBef>
            </a:pPr>
            <a:r>
              <a:rPr lang="id-ID" sz="1600" b="1" spc="104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a) EkspansiKerja sama dan Replikasi Model Proyek perubahanke wilayah lain.</a:t>
            </a:r>
          </a:p>
          <a:p>
            <a:pPr>
              <a:lnSpc>
                <a:spcPts val="1919"/>
              </a:lnSpc>
              <a:spcBef>
                <a:spcPct val="0"/>
              </a:spcBef>
            </a:pPr>
            <a:r>
              <a:rPr lang="id-ID" sz="1600" b="1" spc="104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b) PeningkatanKwalitas Rehabilitasi dan Pemulihan di Lembaga Rehabilitasi</a:t>
            </a:r>
          </a:p>
          <a:p>
            <a:pPr>
              <a:lnSpc>
                <a:spcPts val="1919"/>
              </a:lnSpc>
              <a:spcBef>
                <a:spcPct val="0"/>
              </a:spcBef>
            </a:pPr>
            <a:r>
              <a:rPr lang="id-ID" sz="1600" b="1" spc="104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c) Penguatan dan pengembanganSistem Digital dengan menyesuaikan kebutuhan dan perkembanganJaman.</a:t>
            </a:r>
          </a:p>
        </p:txBody>
      </p:sp>
      <p:sp>
        <p:nvSpPr>
          <p:cNvPr id="37" name="AutoShape 37"/>
          <p:cNvSpPr/>
          <p:nvPr/>
        </p:nvSpPr>
        <p:spPr>
          <a:xfrm>
            <a:off x="6933703" y="1504595"/>
            <a:ext cx="1552" cy="1300037"/>
          </a:xfrm>
          <a:prstGeom prst="line">
            <a:avLst/>
          </a:prstGeom>
          <a:ln w="19050" cap="flat">
            <a:gradFill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d-ID" sz="1200" noProof="1"/>
          </a:p>
        </p:txBody>
      </p:sp>
      <p:grpSp>
        <p:nvGrpSpPr>
          <p:cNvPr id="38" name="Group 38"/>
          <p:cNvGrpSpPr/>
          <p:nvPr/>
        </p:nvGrpSpPr>
        <p:grpSpPr>
          <a:xfrm>
            <a:off x="11315169" y="67881"/>
            <a:ext cx="382062" cy="382062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0" y="6006452"/>
            <a:ext cx="382062" cy="382062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4262231" y="240239"/>
            <a:ext cx="114455" cy="114455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4262231" y="341839"/>
            <a:ext cx="216055" cy="216055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94BE9B-08D7-18F8-DD25-564DFBB1E36A}"/>
              </a:ext>
            </a:extLst>
          </p:cNvPr>
          <p:cNvSpPr txBox="1"/>
          <p:nvPr/>
        </p:nvSpPr>
        <p:spPr>
          <a:xfrm>
            <a:off x="2438400" y="1549400"/>
            <a:ext cx="64516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b="1" i="1" dirty="0" err="1"/>
              <a:t>Kertas</a:t>
            </a:r>
            <a:r>
              <a:rPr lang="en-ID" sz="2400" b="1" i="1" dirty="0"/>
              <a:t> </a:t>
            </a:r>
            <a:r>
              <a:rPr lang="en-ID" sz="2400" b="1" i="1" dirty="0" err="1"/>
              <a:t>Kerja</a:t>
            </a:r>
            <a:r>
              <a:rPr lang="en-ID" sz="2400" b="1" i="1" dirty="0"/>
              <a:t> </a:t>
            </a:r>
            <a:r>
              <a:rPr lang="en-ID" sz="2400" b="1" i="1" dirty="0" err="1"/>
              <a:t>Pengembangan</a:t>
            </a:r>
            <a:r>
              <a:rPr lang="en-ID" sz="2400" b="1" i="1" dirty="0"/>
              <a:t> </a:t>
            </a:r>
            <a:r>
              <a:rPr lang="en-ID" sz="2400" b="1" i="1" dirty="0" err="1"/>
              <a:t>Kompetensi</a:t>
            </a:r>
            <a:endParaRPr lang="en-ID" sz="2400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4218D-48C8-5DEB-E9A9-3B0B30A2C599}"/>
              </a:ext>
            </a:extLst>
          </p:cNvPr>
          <p:cNvSpPr txBox="1"/>
          <p:nvPr/>
        </p:nvSpPr>
        <p:spPr>
          <a:xfrm>
            <a:off x="2286000" y="381000"/>
            <a:ext cx="6451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b="1" dirty="0"/>
              <a:t>PELAKSANAAN PENGEMBANGAN POTENSI DIRI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4FCF74-5221-56D8-BE7F-B59D1C3CE7D4}"/>
              </a:ext>
            </a:extLst>
          </p:cNvPr>
          <p:cNvGraphicFramePr>
            <a:graphicFrameLocks noGrp="1"/>
          </p:cNvGraphicFramePr>
          <p:nvPr/>
        </p:nvGraphicFramePr>
        <p:xfrm>
          <a:off x="1117601" y="2260600"/>
          <a:ext cx="10058399" cy="407351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714485570"/>
                    </a:ext>
                  </a:extLst>
                </a:gridCol>
                <a:gridCol w="2997200">
                  <a:extLst>
                    <a:ext uri="{9D8B030D-6E8A-4147-A177-3AD203B41FA5}">
                      <a16:colId xmlns:a16="http://schemas.microsoft.com/office/drawing/2014/main" val="338442713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1449939126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2654177612"/>
                    </a:ext>
                  </a:extLst>
                </a:gridCol>
              </a:tblGrid>
              <a:tr h="964551">
                <a:tc>
                  <a:txBody>
                    <a:bodyPr/>
                    <a:lstStyle/>
                    <a:p>
                      <a:r>
                        <a:rPr lang="id-ID" sz="1200" noProof="0" dirty="0"/>
                        <a:t>Yang terdampak proyek perubahan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ID" sz="1200" dirty="0" err="1"/>
                        <a:t>Perubahan</a:t>
                      </a:r>
                      <a:r>
                        <a:rPr lang="en-ID" sz="1200" dirty="0"/>
                        <a:t> </a:t>
                      </a:r>
                      <a:r>
                        <a:rPr lang="en-ID" sz="1200" dirty="0" err="1"/>
                        <a:t>Kompetensi</a:t>
                      </a:r>
                      <a:endParaRPr lang="en-ID" sz="1200" dirty="0"/>
                    </a:p>
                    <a:p>
                      <a:r>
                        <a:rPr lang="en-ID" sz="1200" dirty="0"/>
                        <a:t>Yang </a:t>
                      </a:r>
                      <a:r>
                        <a:rPr lang="en-ID" sz="1200" dirty="0" err="1"/>
                        <a:t>Dibutuhkan</a:t>
                      </a:r>
                      <a:endParaRPr lang="en-ID" sz="1200" dirty="0"/>
                    </a:p>
                    <a:p>
                      <a:endParaRPr lang="en-ID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ID" sz="1200" dirty="0"/>
                        <a:t>Cara </a:t>
                      </a:r>
                      <a:r>
                        <a:rPr lang="en-ID" sz="1200" dirty="0" err="1"/>
                        <a:t>pengembangannya</a:t>
                      </a:r>
                      <a:endParaRPr lang="en-ID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en-ID" sz="1200" dirty="0"/>
                    </a:p>
                    <a:p>
                      <a:r>
                        <a:rPr lang="en-ID" sz="1200" dirty="0" err="1"/>
                        <a:t>Realisasi</a:t>
                      </a:r>
                      <a:endParaRPr lang="en-ID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414269123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r>
                        <a:rPr lang="en-ID" sz="1600" b="1" dirty="0"/>
                        <a:t>Tim </a:t>
                      </a:r>
                      <a:r>
                        <a:rPr lang="en-ID" sz="1600" b="1" dirty="0" err="1"/>
                        <a:t>efektif</a:t>
                      </a:r>
                      <a:r>
                        <a:rPr lang="en-ID" sz="1600" b="1" dirty="0"/>
                        <a:t> dan Stakeholder internal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Mampu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bekerja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sama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secara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efektif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untuk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akselerasi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implementasi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proyek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perubahan</a:t>
                      </a:r>
                      <a:endParaRPr lang="en-ID" sz="12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Diskusi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Sosialisasi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Rapat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Koordinasi</a:t>
                      </a:r>
                      <a:endParaRPr lang="en-ID" sz="16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endParaRPr lang="en-ID" sz="1200" b="1" dirty="0"/>
                    </a:p>
                    <a:p>
                      <a:pPr algn="ctr"/>
                      <a:r>
                        <a:rPr lang="en-ID" sz="1200" b="1" dirty="0"/>
                        <a:t>100%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899145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r>
                        <a:rPr lang="en-ID" sz="1600" b="1" dirty="0"/>
                        <a:t>Stakeholder </a:t>
                      </a:r>
                      <a:r>
                        <a:rPr lang="en-ID" sz="1600" b="1" dirty="0" err="1"/>
                        <a:t>eksternal</a:t>
                      </a:r>
                      <a:endParaRPr lang="en-ID" sz="1600" b="1" dirty="0"/>
                    </a:p>
                    <a:p>
                      <a:r>
                        <a:rPr lang="en-ID" sz="1600" b="1" dirty="0"/>
                        <a:t>BNNP </a:t>
                      </a:r>
                      <a:r>
                        <a:rPr lang="en-ID" sz="1600" b="1" dirty="0" err="1"/>
                        <a:t>Jatim</a:t>
                      </a:r>
                      <a:r>
                        <a:rPr lang="en-ID" sz="1600" b="1" dirty="0"/>
                        <a:t> dan Lembaga </a:t>
                      </a:r>
                      <a:r>
                        <a:rPr lang="en-ID" sz="1600" b="1" dirty="0" err="1"/>
                        <a:t>Rehabilitasi</a:t>
                      </a:r>
                      <a:endParaRPr lang="en-ID" sz="1600" b="1" dirty="0"/>
                    </a:p>
                    <a:p>
                      <a:endParaRPr lang="en-ID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Memahami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mengerti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serta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mau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ikut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terus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berkolaborasi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dalam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penanganan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Pecandu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narkotika</a:t>
                      </a:r>
                      <a:endParaRPr lang="en-ID" sz="1200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nn-NO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Komunikasi, koordinasi dan share pengalaman serta peningkatan Kompetensi</a:t>
                      </a:r>
                      <a:endParaRPr lang="en-ID" sz="16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  <a:p>
                      <a:pPr algn="ctr"/>
                      <a:r>
                        <a:rPr lang="en-ID" sz="19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100%</a:t>
                      </a:r>
                    </a:p>
                    <a:p>
                      <a:pPr algn="ctr"/>
                      <a:endParaRPr lang="en-ID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882718670"/>
                  </a:ext>
                </a:extLst>
              </a:tr>
              <a:tr h="1036320">
                <a:tc>
                  <a:txBody>
                    <a:bodyPr/>
                    <a:lstStyle/>
                    <a:p>
                      <a:r>
                        <a:rPr lang="en-ID" sz="1600" b="1" dirty="0" err="1"/>
                        <a:t>Pecandu</a:t>
                      </a:r>
                      <a:r>
                        <a:rPr lang="en-ID" sz="1600" b="1" dirty="0"/>
                        <a:t> </a:t>
                      </a:r>
                      <a:r>
                        <a:rPr lang="en-ID" sz="1600" b="1" dirty="0" err="1"/>
                        <a:t>narkotika</a:t>
                      </a:r>
                      <a:r>
                        <a:rPr lang="en-ID" sz="1600" b="1" dirty="0"/>
                        <a:t> / </a:t>
                      </a:r>
                      <a:r>
                        <a:rPr lang="en-ID" sz="1600" b="1" dirty="0" err="1"/>
                        <a:t>masyarakat</a:t>
                      </a:r>
                      <a:endParaRPr lang="en-ID" sz="1600" b="1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Mampu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memahami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bahaya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Narkotika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berhenti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dari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kecanduan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dan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melakukan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rehabilitasi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secara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maksimal</a:t>
                      </a:r>
                      <a:endParaRPr lang="en-ID" sz="16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Sosialisasi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,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penyampaian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informasi</a:t>
                      </a:r>
                      <a:r>
                        <a:rPr lang="en-ID" sz="1600" b="1" dirty="0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 program RJ dan </a:t>
                      </a:r>
                      <a:r>
                        <a:rPr lang="en-ID" sz="1600" b="1" dirty="0" err="1">
                          <a:solidFill>
                            <a:schemeClr val="bg1">
                              <a:lumMod val="65000"/>
                              <a:lumOff val="35000"/>
                            </a:schemeClr>
                          </a:solidFill>
                        </a:rPr>
                        <a:t>rehabilitasi</a:t>
                      </a:r>
                      <a:endParaRPr lang="en-ID" sz="1600" b="1" dirty="0">
                        <a:solidFill>
                          <a:schemeClr val="bg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endParaRPr lang="en-ID" sz="1600" b="1" dirty="0"/>
                    </a:p>
                    <a:p>
                      <a:pPr algn="ctr"/>
                      <a:r>
                        <a:rPr lang="en-ID" sz="1600" b="1" dirty="0"/>
                        <a:t>100%</a:t>
                      </a:r>
                    </a:p>
                    <a:p>
                      <a:endParaRPr lang="en-ID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71371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8540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1" y="1877279"/>
            <a:ext cx="10541587" cy="4443358"/>
            <a:chOff x="0" y="0"/>
            <a:chExt cx="21083175" cy="8886716"/>
          </a:xfrm>
        </p:grpSpPr>
        <p:grpSp>
          <p:nvGrpSpPr>
            <p:cNvPr id="3" name="Group 3"/>
            <p:cNvGrpSpPr/>
            <p:nvPr/>
          </p:nvGrpSpPr>
          <p:grpSpPr>
            <a:xfrm>
              <a:off x="752566" y="0"/>
              <a:ext cx="20330610" cy="8102511"/>
              <a:chOff x="0" y="0"/>
              <a:chExt cx="2957009" cy="117847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957009" cy="1178479"/>
              </a:xfrm>
              <a:custGeom>
                <a:avLst/>
                <a:gdLst/>
                <a:ahLst/>
                <a:cxnLst/>
                <a:rect l="l" t="t" r="r" b="b"/>
                <a:pathLst>
                  <a:path w="2957009" h="1178479">
                    <a:moveTo>
                      <a:pt x="30340" y="0"/>
                    </a:moveTo>
                    <a:lnTo>
                      <a:pt x="2926669" y="0"/>
                    </a:lnTo>
                    <a:cubicBezTo>
                      <a:pt x="2943425" y="0"/>
                      <a:pt x="2957009" y="13584"/>
                      <a:pt x="2957009" y="30340"/>
                    </a:cubicBezTo>
                    <a:lnTo>
                      <a:pt x="2957009" y="1148139"/>
                    </a:lnTo>
                    <a:cubicBezTo>
                      <a:pt x="2957009" y="1164895"/>
                      <a:pt x="2943425" y="1178479"/>
                      <a:pt x="2926669" y="1178479"/>
                    </a:cubicBezTo>
                    <a:lnTo>
                      <a:pt x="30340" y="1178479"/>
                    </a:lnTo>
                    <a:cubicBezTo>
                      <a:pt x="13584" y="1178479"/>
                      <a:pt x="0" y="1164895"/>
                      <a:pt x="0" y="1148139"/>
                    </a:cubicBezTo>
                    <a:lnTo>
                      <a:pt x="0" y="30340"/>
                    </a:lnTo>
                    <a:cubicBezTo>
                      <a:pt x="0" y="13584"/>
                      <a:pt x="13584" y="0"/>
                      <a:pt x="3034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2957009" cy="119752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20"/>
                  </a:lnSpc>
                </a:pPr>
                <a:endParaRPr lang="id-ID" sz="1200" noProof="1"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0" y="342844"/>
              <a:ext cx="20464365" cy="8543873"/>
            </a:xfrm>
            <a:custGeom>
              <a:avLst/>
              <a:gdLst/>
              <a:ahLst/>
              <a:cxnLst/>
              <a:rect l="l" t="t" r="r" b="b"/>
              <a:pathLst>
                <a:path w="20464365" h="8543873">
                  <a:moveTo>
                    <a:pt x="0" y="0"/>
                  </a:moveTo>
                  <a:lnTo>
                    <a:pt x="20464365" y="0"/>
                  </a:lnTo>
                  <a:lnTo>
                    <a:pt x="20464365" y="8543872"/>
                  </a:lnTo>
                  <a:lnTo>
                    <a:pt x="0" y="8543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id-ID" sz="1200" noProof="1"/>
            </a:p>
          </p:txBody>
        </p:sp>
      </p:grpSp>
      <p:sp>
        <p:nvSpPr>
          <p:cNvPr id="7" name="Freeform 7"/>
          <p:cNvSpPr/>
          <p:nvPr/>
        </p:nvSpPr>
        <p:spPr>
          <a:xfrm>
            <a:off x="11227388" y="6054964"/>
            <a:ext cx="2657782" cy="2657782"/>
          </a:xfrm>
          <a:custGeom>
            <a:avLst/>
            <a:gdLst/>
            <a:ahLst/>
            <a:cxnLst/>
            <a:rect l="l" t="t" r="r" b="b"/>
            <a:pathLst>
              <a:path w="3986673" h="3986673">
                <a:moveTo>
                  <a:pt x="0" y="0"/>
                </a:moveTo>
                <a:lnTo>
                  <a:pt x="3986673" y="0"/>
                </a:lnTo>
                <a:lnTo>
                  <a:pt x="3986673" y="3986673"/>
                </a:lnTo>
                <a:lnTo>
                  <a:pt x="0" y="39866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8" name="TextBox 8"/>
          <p:cNvSpPr txBox="1"/>
          <p:nvPr/>
        </p:nvSpPr>
        <p:spPr>
          <a:xfrm>
            <a:off x="1114139" y="761071"/>
            <a:ext cx="10113249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5"/>
              </a:lnSpc>
            </a:pPr>
            <a:r>
              <a:rPr lang="id-ID" sz="2612" b="1" spc="167" noProof="1">
                <a:solidFill>
                  <a:srgbClr val="4EA46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KONTRIBUSI PROYEK PERUBAHAN (NILAI MAMFAAT YANG DI KONVERSI DENGAN DALAM RUPIAH)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315169" y="67881"/>
            <a:ext cx="382062" cy="3820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6006452"/>
            <a:ext cx="382062" cy="38206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6FE214-7259-74A0-FA22-E40C0825548E}"/>
              </a:ext>
            </a:extLst>
          </p:cNvPr>
          <p:cNvSpPr txBox="1"/>
          <p:nvPr/>
        </p:nvSpPr>
        <p:spPr>
          <a:xfrm>
            <a:off x="1371600" y="1786028"/>
            <a:ext cx="94488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dirty="0">
                <a:solidFill>
                  <a:schemeClr val="bg1"/>
                </a:solidFill>
                <a:latin typeface="Algerian" panose="04020705040A02060702" pitchFamily="82" charset="0"/>
              </a:rPr>
              <a:t>SEKIAN DAN TERIMA KASIH</a:t>
            </a:r>
            <a:endParaRPr lang="en-ID" sz="5334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D1B85-65DE-703D-AF48-4723BAE3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1" y="4549573"/>
            <a:ext cx="1902883" cy="147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4F0610-6FE3-F37F-4C69-87A5A6545ECA}"/>
              </a:ext>
            </a:extLst>
          </p:cNvPr>
          <p:cNvSpPr txBox="1"/>
          <p:nvPr/>
        </p:nvSpPr>
        <p:spPr>
          <a:xfrm>
            <a:off x="1371600" y="2971800"/>
            <a:ext cx="6096000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133" dirty="0"/>
              <a:t>LAMPIRAN </a:t>
            </a:r>
            <a:r>
              <a:rPr lang="en-ID" sz="2133" dirty="0" err="1"/>
              <a:t>dalam</a:t>
            </a:r>
            <a:r>
              <a:rPr lang="en-ID" sz="2133" dirty="0"/>
              <a:t> </a:t>
            </a:r>
            <a:r>
              <a:rPr lang="en-ID" sz="2133" dirty="0" err="1"/>
              <a:t>Proyek</a:t>
            </a:r>
            <a:r>
              <a:rPr lang="en-ID" sz="2133" dirty="0"/>
              <a:t> </a:t>
            </a:r>
            <a:r>
              <a:rPr lang="en-ID" sz="2133" dirty="0" err="1"/>
              <a:t>Perubahan</a:t>
            </a:r>
            <a:r>
              <a:rPr lang="en-ID" sz="2133" dirty="0"/>
              <a:t> </a:t>
            </a:r>
            <a:r>
              <a:rPr lang="en-ID" sz="2133" dirty="0" err="1"/>
              <a:t>ini</a:t>
            </a:r>
            <a:r>
              <a:rPr lang="en-ID" sz="2133" dirty="0"/>
              <a:t> </a:t>
            </a:r>
            <a:r>
              <a:rPr lang="en-ID" sz="2133" dirty="0" err="1"/>
              <a:t>dapat</a:t>
            </a:r>
            <a:r>
              <a:rPr lang="en-ID" sz="2133" dirty="0"/>
              <a:t> di </a:t>
            </a:r>
            <a:r>
              <a:rPr lang="en-ID" sz="2133" dirty="0" err="1"/>
              <a:t>lihat</a:t>
            </a:r>
            <a:r>
              <a:rPr lang="en-ID" sz="2133" dirty="0"/>
              <a:t> </a:t>
            </a:r>
            <a:r>
              <a:rPr lang="en-ID" sz="2133" dirty="0" err="1"/>
              <a:t>melalui</a:t>
            </a:r>
            <a:r>
              <a:rPr lang="en-ID" sz="2133" dirty="0"/>
              <a:t> Link </a:t>
            </a:r>
            <a:r>
              <a:rPr lang="en-ID" sz="2133" dirty="0" err="1"/>
              <a:t>berikut</a:t>
            </a:r>
            <a:r>
              <a:rPr lang="en-ID" sz="2133" dirty="0"/>
              <a:t> </a:t>
            </a:r>
            <a:r>
              <a:rPr lang="en-ID" sz="2133" dirty="0" err="1"/>
              <a:t>ini</a:t>
            </a:r>
            <a:endParaRPr lang="en-ID" sz="2133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C9DFFD-351B-54EC-3A2F-42D26C803ED5}"/>
              </a:ext>
            </a:extLst>
          </p:cNvPr>
          <p:cNvSpPr txBox="1"/>
          <p:nvPr/>
        </p:nvSpPr>
        <p:spPr>
          <a:xfrm>
            <a:off x="1396181" y="3830608"/>
            <a:ext cx="6096000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133" dirty="0">
                <a:solidFill>
                  <a:srgbClr val="00B0F0"/>
                </a:solidFill>
                <a:hlinkClick r:id="rId3"/>
              </a:rPr>
              <a:t>https://drive.google.com/drive/folders/1J8Edyx86D1FDLnIbjaCxlSgbj21A7kUd</a:t>
            </a:r>
            <a:r>
              <a:rPr lang="en-ID" sz="2133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070AC6-FA14-5319-9D07-39C1B3233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181" y="4689416"/>
            <a:ext cx="1770370" cy="13720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13D461-FDA1-2589-ABD6-78FF0B0C8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305" y="6273800"/>
            <a:ext cx="4667728" cy="414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B6C610-5AC6-00E3-DB35-6542FF967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77" y="416705"/>
            <a:ext cx="2190894" cy="989436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36A2F9D7-A028-1413-61FB-1B3800C3F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31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D" sz="120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BFFDF467-A689-13E8-487C-ABBB2A841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-21509"/>
            <a:ext cx="1231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D" sz="120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20F842C-6D7C-D6CB-2437-0E69DED74C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83" y="375941"/>
            <a:ext cx="987550" cy="9816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C5D2988-505A-8F5E-56C1-40D84B5EF0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45" y="333533"/>
            <a:ext cx="1151846" cy="115184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823D723-9163-6A07-B40F-113DB42857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03" y="371518"/>
            <a:ext cx="1151847" cy="89640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6E8DD99-9A0E-12AE-78E2-8F4912FEDF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362" y="402250"/>
            <a:ext cx="983117" cy="94503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9D7FC89-A89F-5F8D-B6DB-D138F7C21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4590" y="242263"/>
            <a:ext cx="1130227" cy="1163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70824" y="240461"/>
            <a:ext cx="4555176" cy="1183700"/>
            <a:chOff x="0" y="0"/>
            <a:chExt cx="1799576" cy="4676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99576" cy="467634"/>
            </a:xfrm>
            <a:custGeom>
              <a:avLst/>
              <a:gdLst/>
              <a:ahLst/>
              <a:cxnLst/>
              <a:rect l="l" t="t" r="r" b="b"/>
              <a:pathLst>
                <a:path w="1799576" h="467634">
                  <a:moveTo>
                    <a:pt x="22661" y="0"/>
                  </a:moveTo>
                  <a:lnTo>
                    <a:pt x="1776915" y="0"/>
                  </a:lnTo>
                  <a:cubicBezTo>
                    <a:pt x="1789430" y="0"/>
                    <a:pt x="1799576" y="10146"/>
                    <a:pt x="1799576" y="22661"/>
                  </a:cubicBezTo>
                  <a:lnTo>
                    <a:pt x="1799576" y="444973"/>
                  </a:lnTo>
                  <a:cubicBezTo>
                    <a:pt x="1799576" y="457489"/>
                    <a:pt x="1789430" y="467634"/>
                    <a:pt x="1776915" y="467634"/>
                  </a:cubicBezTo>
                  <a:lnTo>
                    <a:pt x="22661" y="467634"/>
                  </a:lnTo>
                  <a:cubicBezTo>
                    <a:pt x="10146" y="467634"/>
                    <a:pt x="0" y="457489"/>
                    <a:pt x="0" y="444973"/>
                  </a:cubicBezTo>
                  <a:lnTo>
                    <a:pt x="0" y="22661"/>
                  </a:lnTo>
                  <a:cubicBezTo>
                    <a:pt x="0" y="10146"/>
                    <a:pt x="10146" y="0"/>
                    <a:pt x="2266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99576" cy="4962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09681" y="240461"/>
            <a:ext cx="148824" cy="14882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5800" y="5608290"/>
            <a:ext cx="230104" cy="23010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23043" y="6200959"/>
            <a:ext cx="1314083" cy="131408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26764" y="240461"/>
            <a:ext cx="1165109" cy="1183700"/>
            <a:chOff x="0" y="0"/>
            <a:chExt cx="460290" cy="4676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60290" cy="467634"/>
            </a:xfrm>
            <a:custGeom>
              <a:avLst/>
              <a:gdLst/>
              <a:ahLst/>
              <a:cxnLst/>
              <a:rect l="l" t="t" r="r" b="b"/>
              <a:pathLst>
                <a:path w="460290" h="467634">
                  <a:moveTo>
                    <a:pt x="88597" y="0"/>
                  </a:moveTo>
                  <a:lnTo>
                    <a:pt x="371692" y="0"/>
                  </a:lnTo>
                  <a:cubicBezTo>
                    <a:pt x="420623" y="0"/>
                    <a:pt x="460290" y="39666"/>
                    <a:pt x="460290" y="88597"/>
                  </a:cubicBezTo>
                  <a:lnTo>
                    <a:pt x="460290" y="379037"/>
                  </a:lnTo>
                  <a:cubicBezTo>
                    <a:pt x="460290" y="402535"/>
                    <a:pt x="450955" y="425070"/>
                    <a:pt x="434340" y="441685"/>
                  </a:cubicBezTo>
                  <a:cubicBezTo>
                    <a:pt x="417725" y="458300"/>
                    <a:pt x="395190" y="467634"/>
                    <a:pt x="371692" y="467634"/>
                  </a:cubicBezTo>
                  <a:lnTo>
                    <a:pt x="88597" y="467634"/>
                  </a:lnTo>
                  <a:cubicBezTo>
                    <a:pt x="39666" y="467634"/>
                    <a:pt x="0" y="427968"/>
                    <a:pt x="0" y="379037"/>
                  </a:cubicBezTo>
                  <a:lnTo>
                    <a:pt x="0" y="88597"/>
                  </a:lnTo>
                  <a:cubicBezTo>
                    <a:pt x="0" y="65100"/>
                    <a:pt x="9334" y="42565"/>
                    <a:pt x="25950" y="25950"/>
                  </a:cubicBezTo>
                  <a:cubicBezTo>
                    <a:pt x="42565" y="9334"/>
                    <a:pt x="65100" y="0"/>
                    <a:pt x="885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60290" cy="49620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799904" y="415074"/>
            <a:ext cx="818829" cy="834475"/>
          </a:xfrm>
          <a:custGeom>
            <a:avLst/>
            <a:gdLst/>
            <a:ahLst/>
            <a:cxnLst/>
            <a:rect l="l" t="t" r="r" b="b"/>
            <a:pathLst>
              <a:path w="1228243" h="1251713">
                <a:moveTo>
                  <a:pt x="0" y="0"/>
                </a:moveTo>
                <a:lnTo>
                  <a:pt x="1228243" y="0"/>
                </a:lnTo>
                <a:lnTo>
                  <a:pt x="1228243" y="1251713"/>
                </a:lnTo>
                <a:lnTo>
                  <a:pt x="0" y="1251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8" name="TextBox 18"/>
          <p:cNvSpPr txBox="1"/>
          <p:nvPr/>
        </p:nvSpPr>
        <p:spPr>
          <a:xfrm>
            <a:off x="3109784" y="356061"/>
            <a:ext cx="5267147" cy="944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4"/>
              </a:lnSpc>
            </a:pPr>
            <a:r>
              <a:rPr lang="id-ID" sz="3145" b="1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MANFAAT PROYEK PERUBAHAN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8151506" y="268563"/>
            <a:ext cx="356521" cy="343739"/>
            <a:chOff x="0" y="0"/>
            <a:chExt cx="843025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43025" cy="812800"/>
            </a:xfrm>
            <a:custGeom>
              <a:avLst/>
              <a:gdLst/>
              <a:ahLst/>
              <a:cxnLst/>
              <a:rect l="l" t="t" r="r" b="b"/>
              <a:pathLst>
                <a:path w="843025" h="812800">
                  <a:moveTo>
                    <a:pt x="421512" y="0"/>
                  </a:moveTo>
                  <a:cubicBezTo>
                    <a:pt x="188717" y="0"/>
                    <a:pt x="0" y="181951"/>
                    <a:pt x="0" y="406400"/>
                  </a:cubicBezTo>
                  <a:cubicBezTo>
                    <a:pt x="0" y="630849"/>
                    <a:pt x="188717" y="812800"/>
                    <a:pt x="421512" y="812800"/>
                  </a:cubicBezTo>
                  <a:cubicBezTo>
                    <a:pt x="654307" y="812800"/>
                    <a:pt x="843025" y="630849"/>
                    <a:pt x="843025" y="406400"/>
                  </a:cubicBezTo>
                  <a:cubicBezTo>
                    <a:pt x="843025" y="181951"/>
                    <a:pt x="654307" y="0"/>
                    <a:pt x="42151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9034" y="47625"/>
              <a:ext cx="684957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6436" y="5709890"/>
            <a:ext cx="491068" cy="49106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FD489FC-9FE7-5E41-D88C-66CDD668C992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602133"/>
          <a:ext cx="9144000" cy="5083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64604419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4043821016"/>
                    </a:ext>
                  </a:extLst>
                </a:gridCol>
              </a:tblGrid>
              <a:tr h="636487">
                <a:tc>
                  <a:txBody>
                    <a:bodyPr/>
                    <a:lstStyle/>
                    <a:p>
                      <a:pPr algn="ctr"/>
                      <a:r>
                        <a:rPr lang="id-ID" sz="1600" b="1" kern="1200" noProof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INTERNAL STAKEHOLDER</a:t>
                      </a:r>
                    </a:p>
                    <a:p>
                      <a:pPr algn="ctr"/>
                      <a:r>
                        <a:rPr lang="id-ID" sz="1600" b="1" kern="1200" noProof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POLDA JATIM</a:t>
                      </a:r>
                      <a:endParaRPr lang="id-ID" sz="1600" noProof="1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A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b="1" kern="1200" noProof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EKSTERNAL STAKEHOLDER</a:t>
                      </a:r>
                    </a:p>
                    <a:p>
                      <a:pPr algn="ctr"/>
                      <a:r>
                        <a:rPr lang="id-ID" sz="1600" b="1" kern="1200" noProof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BNNP JATIM, LEMBAGA REHAB, LAPAS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2A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034908"/>
                  </a:ext>
                </a:extLst>
              </a:tr>
              <a:tr h="6364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kern="1200" noProof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Peningkatan Efisiensi Penanganan Kasus</a:t>
                      </a:r>
                      <a:endParaRPr lang="id-ID" sz="1600" noProof="1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kern="1200" noProof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Kolaborasi yang lebih kuat dengan lembaga lain</a:t>
                      </a:r>
                      <a:endParaRPr lang="id-ID" sz="1600" noProof="1"/>
                    </a:p>
                    <a:p>
                      <a:pPr algn="ctr"/>
                      <a:endParaRPr lang="id-ID" sz="1600" noProof="1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703326"/>
                  </a:ext>
                </a:extLst>
              </a:tr>
              <a:tr h="892527">
                <a:tc>
                  <a:txBody>
                    <a:bodyPr/>
                    <a:lstStyle/>
                    <a:p>
                      <a:pPr algn="ctr"/>
                      <a:r>
                        <a:rPr lang="id-ID" sz="1600" kern="1200" noProof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Peningkatan reputasi intitusi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kern="1200" noProof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Penguatan program pencegahan dan rehabilitasi</a:t>
                      </a:r>
                      <a:endParaRPr lang="id-ID" sz="1600" noProof="1"/>
                    </a:p>
                    <a:p>
                      <a:pPr algn="ctr"/>
                      <a:endParaRPr lang="id-ID" sz="1600" noProof="1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98382"/>
                  </a:ext>
                </a:extLst>
              </a:tr>
              <a:tr h="6364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kern="1200" noProof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Peningkatan Kerja sama antar Stakeholder</a:t>
                      </a:r>
                    </a:p>
                    <a:p>
                      <a:pPr algn="ctr"/>
                      <a:endParaRPr lang="id-ID" sz="1600" noProof="1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kern="1200" noProof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Optimalisasi sumber daya dan tenaga ahli</a:t>
                      </a:r>
                      <a:endParaRPr lang="id-ID" sz="1600" noProof="1"/>
                    </a:p>
                    <a:p>
                      <a:pPr algn="ctr"/>
                      <a:endParaRPr lang="id-ID" sz="1600" noProof="1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569638"/>
                  </a:ext>
                </a:extLst>
              </a:tr>
              <a:tr h="636487">
                <a:tc>
                  <a:txBody>
                    <a:bodyPr/>
                    <a:lstStyle/>
                    <a:p>
                      <a:pPr algn="ctr"/>
                      <a:r>
                        <a:rPr lang="id-ID" sz="1600" noProof="1">
                          <a:latin typeface="+mj-lt"/>
                        </a:rPr>
                        <a:t> Kemudahan Dalam Penempatan Pecandu di Lembaga rehabilitasi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noProof="1">
                          <a:latin typeface="+mj-lt"/>
                        </a:rPr>
                        <a:t>Reputasi yang lebih baik sebagai pusat pemulihan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128064"/>
                  </a:ext>
                </a:extLst>
              </a:tr>
              <a:tr h="569978">
                <a:tc>
                  <a:txBody>
                    <a:bodyPr/>
                    <a:lstStyle/>
                    <a:p>
                      <a:pPr algn="ctr"/>
                      <a:endParaRPr lang="id-ID" sz="1600" noProof="1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noProof="1">
                          <a:latin typeface="+mj-lt"/>
                        </a:rPr>
                        <a:t>Peningkatan Keuntungan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486553"/>
                  </a:ext>
                </a:extLst>
              </a:tr>
              <a:tr h="919370">
                <a:tc>
                  <a:txBody>
                    <a:bodyPr/>
                    <a:lstStyle/>
                    <a:p>
                      <a:pPr algn="ctr"/>
                      <a:endParaRPr lang="id-ID" sz="1600" noProof="1"/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noProof="1">
                          <a:latin typeface="+mj-lt"/>
                        </a:rPr>
                        <a:t>Mengurangi masalah Over kapasitas &amp; Peningkatan kualitas program rehabilitasi dan pembinaan 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15527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799" y="2289921"/>
            <a:ext cx="148824" cy="1488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47046" y="3352394"/>
            <a:ext cx="289909" cy="28990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48372" y="6466244"/>
            <a:ext cx="488583" cy="48858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06200" y="6539453"/>
            <a:ext cx="171083" cy="17108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30624" y="2309597"/>
            <a:ext cx="10975577" cy="610723"/>
            <a:chOff x="0" y="0"/>
            <a:chExt cx="6017283" cy="3348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017283" cy="334825"/>
            </a:xfrm>
            <a:custGeom>
              <a:avLst/>
              <a:gdLst/>
              <a:ahLst/>
              <a:cxnLst/>
              <a:rect l="l" t="t" r="r" b="b"/>
              <a:pathLst>
                <a:path w="6017283" h="334825">
                  <a:moveTo>
                    <a:pt x="9405" y="0"/>
                  </a:moveTo>
                  <a:lnTo>
                    <a:pt x="6007878" y="0"/>
                  </a:lnTo>
                  <a:cubicBezTo>
                    <a:pt x="6010372" y="0"/>
                    <a:pt x="6012764" y="991"/>
                    <a:pt x="6014528" y="2755"/>
                  </a:cubicBezTo>
                  <a:cubicBezTo>
                    <a:pt x="6016292" y="4518"/>
                    <a:pt x="6017283" y="6911"/>
                    <a:pt x="6017283" y="9405"/>
                  </a:cubicBezTo>
                  <a:lnTo>
                    <a:pt x="6017283" y="325420"/>
                  </a:lnTo>
                  <a:cubicBezTo>
                    <a:pt x="6017283" y="327914"/>
                    <a:pt x="6016292" y="330306"/>
                    <a:pt x="6014528" y="332070"/>
                  </a:cubicBezTo>
                  <a:cubicBezTo>
                    <a:pt x="6012764" y="333834"/>
                    <a:pt x="6010372" y="334825"/>
                    <a:pt x="6007878" y="334825"/>
                  </a:cubicBezTo>
                  <a:lnTo>
                    <a:pt x="9405" y="334825"/>
                  </a:lnTo>
                  <a:cubicBezTo>
                    <a:pt x="6911" y="334825"/>
                    <a:pt x="4518" y="333834"/>
                    <a:pt x="2755" y="332070"/>
                  </a:cubicBezTo>
                  <a:cubicBezTo>
                    <a:pt x="991" y="330306"/>
                    <a:pt x="0" y="327914"/>
                    <a:pt x="0" y="325420"/>
                  </a:cubicBezTo>
                  <a:lnTo>
                    <a:pt x="0" y="9405"/>
                  </a:lnTo>
                  <a:cubicBezTo>
                    <a:pt x="0" y="6911"/>
                    <a:pt x="991" y="4518"/>
                    <a:pt x="2755" y="2755"/>
                  </a:cubicBezTo>
                  <a:cubicBezTo>
                    <a:pt x="4518" y="991"/>
                    <a:pt x="6911" y="0"/>
                    <a:pt x="940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6017283" cy="363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30624" y="3060020"/>
            <a:ext cx="10975577" cy="610723"/>
            <a:chOff x="0" y="0"/>
            <a:chExt cx="6017283" cy="33482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017283" cy="334825"/>
            </a:xfrm>
            <a:custGeom>
              <a:avLst/>
              <a:gdLst/>
              <a:ahLst/>
              <a:cxnLst/>
              <a:rect l="l" t="t" r="r" b="b"/>
              <a:pathLst>
                <a:path w="6017283" h="334825">
                  <a:moveTo>
                    <a:pt x="9405" y="0"/>
                  </a:moveTo>
                  <a:lnTo>
                    <a:pt x="6007878" y="0"/>
                  </a:lnTo>
                  <a:cubicBezTo>
                    <a:pt x="6010372" y="0"/>
                    <a:pt x="6012764" y="991"/>
                    <a:pt x="6014528" y="2755"/>
                  </a:cubicBezTo>
                  <a:cubicBezTo>
                    <a:pt x="6016292" y="4518"/>
                    <a:pt x="6017283" y="6911"/>
                    <a:pt x="6017283" y="9405"/>
                  </a:cubicBezTo>
                  <a:lnTo>
                    <a:pt x="6017283" y="325420"/>
                  </a:lnTo>
                  <a:cubicBezTo>
                    <a:pt x="6017283" y="327914"/>
                    <a:pt x="6016292" y="330306"/>
                    <a:pt x="6014528" y="332070"/>
                  </a:cubicBezTo>
                  <a:cubicBezTo>
                    <a:pt x="6012764" y="333834"/>
                    <a:pt x="6010372" y="334825"/>
                    <a:pt x="6007878" y="334825"/>
                  </a:cubicBezTo>
                  <a:lnTo>
                    <a:pt x="9405" y="334825"/>
                  </a:lnTo>
                  <a:cubicBezTo>
                    <a:pt x="6911" y="334825"/>
                    <a:pt x="4518" y="333834"/>
                    <a:pt x="2755" y="332070"/>
                  </a:cubicBezTo>
                  <a:cubicBezTo>
                    <a:pt x="991" y="330306"/>
                    <a:pt x="0" y="327914"/>
                    <a:pt x="0" y="325420"/>
                  </a:cubicBezTo>
                  <a:lnTo>
                    <a:pt x="0" y="9405"/>
                  </a:lnTo>
                  <a:cubicBezTo>
                    <a:pt x="0" y="6911"/>
                    <a:pt x="991" y="4518"/>
                    <a:pt x="2755" y="2755"/>
                  </a:cubicBezTo>
                  <a:cubicBezTo>
                    <a:pt x="4518" y="991"/>
                    <a:pt x="6911" y="0"/>
                    <a:pt x="940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6017283" cy="363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30624" y="3810443"/>
            <a:ext cx="10975577" cy="610723"/>
            <a:chOff x="0" y="0"/>
            <a:chExt cx="6017283" cy="33482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017283" cy="334825"/>
            </a:xfrm>
            <a:custGeom>
              <a:avLst/>
              <a:gdLst/>
              <a:ahLst/>
              <a:cxnLst/>
              <a:rect l="l" t="t" r="r" b="b"/>
              <a:pathLst>
                <a:path w="6017283" h="334825">
                  <a:moveTo>
                    <a:pt x="9405" y="0"/>
                  </a:moveTo>
                  <a:lnTo>
                    <a:pt x="6007878" y="0"/>
                  </a:lnTo>
                  <a:cubicBezTo>
                    <a:pt x="6010372" y="0"/>
                    <a:pt x="6012764" y="991"/>
                    <a:pt x="6014528" y="2755"/>
                  </a:cubicBezTo>
                  <a:cubicBezTo>
                    <a:pt x="6016292" y="4518"/>
                    <a:pt x="6017283" y="6911"/>
                    <a:pt x="6017283" y="9405"/>
                  </a:cubicBezTo>
                  <a:lnTo>
                    <a:pt x="6017283" y="325420"/>
                  </a:lnTo>
                  <a:cubicBezTo>
                    <a:pt x="6017283" y="327914"/>
                    <a:pt x="6016292" y="330306"/>
                    <a:pt x="6014528" y="332070"/>
                  </a:cubicBezTo>
                  <a:cubicBezTo>
                    <a:pt x="6012764" y="333834"/>
                    <a:pt x="6010372" y="334825"/>
                    <a:pt x="6007878" y="334825"/>
                  </a:cubicBezTo>
                  <a:lnTo>
                    <a:pt x="9405" y="334825"/>
                  </a:lnTo>
                  <a:cubicBezTo>
                    <a:pt x="6911" y="334825"/>
                    <a:pt x="4518" y="333834"/>
                    <a:pt x="2755" y="332070"/>
                  </a:cubicBezTo>
                  <a:cubicBezTo>
                    <a:pt x="991" y="330306"/>
                    <a:pt x="0" y="327914"/>
                    <a:pt x="0" y="325420"/>
                  </a:cubicBezTo>
                  <a:lnTo>
                    <a:pt x="0" y="9405"/>
                  </a:lnTo>
                  <a:cubicBezTo>
                    <a:pt x="0" y="6911"/>
                    <a:pt x="991" y="4518"/>
                    <a:pt x="2755" y="2755"/>
                  </a:cubicBezTo>
                  <a:cubicBezTo>
                    <a:pt x="4518" y="991"/>
                    <a:pt x="6911" y="0"/>
                    <a:pt x="940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6017283" cy="363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30624" y="4560867"/>
            <a:ext cx="10975577" cy="610723"/>
            <a:chOff x="0" y="0"/>
            <a:chExt cx="6017283" cy="33482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017283" cy="334825"/>
            </a:xfrm>
            <a:custGeom>
              <a:avLst/>
              <a:gdLst/>
              <a:ahLst/>
              <a:cxnLst/>
              <a:rect l="l" t="t" r="r" b="b"/>
              <a:pathLst>
                <a:path w="6017283" h="334825">
                  <a:moveTo>
                    <a:pt x="9405" y="0"/>
                  </a:moveTo>
                  <a:lnTo>
                    <a:pt x="6007878" y="0"/>
                  </a:lnTo>
                  <a:cubicBezTo>
                    <a:pt x="6010372" y="0"/>
                    <a:pt x="6012764" y="991"/>
                    <a:pt x="6014528" y="2755"/>
                  </a:cubicBezTo>
                  <a:cubicBezTo>
                    <a:pt x="6016292" y="4518"/>
                    <a:pt x="6017283" y="6911"/>
                    <a:pt x="6017283" y="9405"/>
                  </a:cubicBezTo>
                  <a:lnTo>
                    <a:pt x="6017283" y="325420"/>
                  </a:lnTo>
                  <a:cubicBezTo>
                    <a:pt x="6017283" y="327914"/>
                    <a:pt x="6016292" y="330306"/>
                    <a:pt x="6014528" y="332070"/>
                  </a:cubicBezTo>
                  <a:cubicBezTo>
                    <a:pt x="6012764" y="333834"/>
                    <a:pt x="6010372" y="334825"/>
                    <a:pt x="6007878" y="334825"/>
                  </a:cubicBezTo>
                  <a:lnTo>
                    <a:pt x="9405" y="334825"/>
                  </a:lnTo>
                  <a:cubicBezTo>
                    <a:pt x="6911" y="334825"/>
                    <a:pt x="4518" y="333834"/>
                    <a:pt x="2755" y="332070"/>
                  </a:cubicBezTo>
                  <a:cubicBezTo>
                    <a:pt x="991" y="330306"/>
                    <a:pt x="0" y="327914"/>
                    <a:pt x="0" y="325420"/>
                  </a:cubicBezTo>
                  <a:lnTo>
                    <a:pt x="0" y="9405"/>
                  </a:lnTo>
                  <a:cubicBezTo>
                    <a:pt x="0" y="6911"/>
                    <a:pt x="991" y="4518"/>
                    <a:pt x="2755" y="2755"/>
                  </a:cubicBezTo>
                  <a:cubicBezTo>
                    <a:pt x="4518" y="991"/>
                    <a:pt x="6911" y="0"/>
                    <a:pt x="940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6017283" cy="363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30624" y="5311290"/>
            <a:ext cx="10975577" cy="610723"/>
            <a:chOff x="0" y="0"/>
            <a:chExt cx="6017283" cy="33482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017283" cy="334825"/>
            </a:xfrm>
            <a:custGeom>
              <a:avLst/>
              <a:gdLst/>
              <a:ahLst/>
              <a:cxnLst/>
              <a:rect l="l" t="t" r="r" b="b"/>
              <a:pathLst>
                <a:path w="6017283" h="334825">
                  <a:moveTo>
                    <a:pt x="9405" y="0"/>
                  </a:moveTo>
                  <a:lnTo>
                    <a:pt x="6007878" y="0"/>
                  </a:lnTo>
                  <a:cubicBezTo>
                    <a:pt x="6010372" y="0"/>
                    <a:pt x="6012764" y="991"/>
                    <a:pt x="6014528" y="2755"/>
                  </a:cubicBezTo>
                  <a:cubicBezTo>
                    <a:pt x="6016292" y="4518"/>
                    <a:pt x="6017283" y="6911"/>
                    <a:pt x="6017283" y="9405"/>
                  </a:cubicBezTo>
                  <a:lnTo>
                    <a:pt x="6017283" y="325420"/>
                  </a:lnTo>
                  <a:cubicBezTo>
                    <a:pt x="6017283" y="327914"/>
                    <a:pt x="6016292" y="330306"/>
                    <a:pt x="6014528" y="332070"/>
                  </a:cubicBezTo>
                  <a:cubicBezTo>
                    <a:pt x="6012764" y="333834"/>
                    <a:pt x="6010372" y="334825"/>
                    <a:pt x="6007878" y="334825"/>
                  </a:cubicBezTo>
                  <a:lnTo>
                    <a:pt x="9405" y="334825"/>
                  </a:lnTo>
                  <a:cubicBezTo>
                    <a:pt x="6911" y="334825"/>
                    <a:pt x="4518" y="333834"/>
                    <a:pt x="2755" y="332070"/>
                  </a:cubicBezTo>
                  <a:cubicBezTo>
                    <a:pt x="991" y="330306"/>
                    <a:pt x="0" y="327914"/>
                    <a:pt x="0" y="325420"/>
                  </a:cubicBezTo>
                  <a:lnTo>
                    <a:pt x="0" y="9405"/>
                  </a:lnTo>
                  <a:cubicBezTo>
                    <a:pt x="0" y="6911"/>
                    <a:pt x="991" y="4518"/>
                    <a:pt x="2755" y="2755"/>
                  </a:cubicBezTo>
                  <a:cubicBezTo>
                    <a:pt x="4518" y="991"/>
                    <a:pt x="6911" y="0"/>
                    <a:pt x="940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6017283" cy="363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30624" y="6061713"/>
            <a:ext cx="10975577" cy="610723"/>
            <a:chOff x="0" y="0"/>
            <a:chExt cx="6017283" cy="33482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017283" cy="334825"/>
            </a:xfrm>
            <a:custGeom>
              <a:avLst/>
              <a:gdLst/>
              <a:ahLst/>
              <a:cxnLst/>
              <a:rect l="l" t="t" r="r" b="b"/>
              <a:pathLst>
                <a:path w="6017283" h="334825">
                  <a:moveTo>
                    <a:pt x="9405" y="0"/>
                  </a:moveTo>
                  <a:lnTo>
                    <a:pt x="6007878" y="0"/>
                  </a:lnTo>
                  <a:cubicBezTo>
                    <a:pt x="6010372" y="0"/>
                    <a:pt x="6012764" y="991"/>
                    <a:pt x="6014528" y="2755"/>
                  </a:cubicBezTo>
                  <a:cubicBezTo>
                    <a:pt x="6016292" y="4518"/>
                    <a:pt x="6017283" y="6911"/>
                    <a:pt x="6017283" y="9405"/>
                  </a:cubicBezTo>
                  <a:lnTo>
                    <a:pt x="6017283" y="325420"/>
                  </a:lnTo>
                  <a:cubicBezTo>
                    <a:pt x="6017283" y="327914"/>
                    <a:pt x="6016292" y="330306"/>
                    <a:pt x="6014528" y="332070"/>
                  </a:cubicBezTo>
                  <a:cubicBezTo>
                    <a:pt x="6012764" y="333834"/>
                    <a:pt x="6010372" y="334825"/>
                    <a:pt x="6007878" y="334825"/>
                  </a:cubicBezTo>
                  <a:lnTo>
                    <a:pt x="9405" y="334825"/>
                  </a:lnTo>
                  <a:cubicBezTo>
                    <a:pt x="6911" y="334825"/>
                    <a:pt x="4518" y="333834"/>
                    <a:pt x="2755" y="332070"/>
                  </a:cubicBezTo>
                  <a:cubicBezTo>
                    <a:pt x="991" y="330306"/>
                    <a:pt x="0" y="327914"/>
                    <a:pt x="0" y="325420"/>
                  </a:cubicBezTo>
                  <a:lnTo>
                    <a:pt x="0" y="9405"/>
                  </a:lnTo>
                  <a:cubicBezTo>
                    <a:pt x="0" y="6911"/>
                    <a:pt x="991" y="4518"/>
                    <a:pt x="2755" y="2755"/>
                  </a:cubicBezTo>
                  <a:cubicBezTo>
                    <a:pt x="4518" y="991"/>
                    <a:pt x="6911" y="0"/>
                    <a:pt x="940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6017283" cy="363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27099" y="2400300"/>
            <a:ext cx="440944" cy="424106"/>
            <a:chOff x="0" y="0"/>
            <a:chExt cx="174200" cy="16754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74200" cy="167548"/>
            </a:xfrm>
            <a:custGeom>
              <a:avLst/>
              <a:gdLst/>
              <a:ahLst/>
              <a:cxnLst/>
              <a:rect l="l" t="t" r="r" b="b"/>
              <a:pathLst>
                <a:path w="174200" h="167548">
                  <a:moveTo>
                    <a:pt x="83774" y="0"/>
                  </a:moveTo>
                  <a:lnTo>
                    <a:pt x="90426" y="0"/>
                  </a:lnTo>
                  <a:cubicBezTo>
                    <a:pt x="112644" y="0"/>
                    <a:pt x="133953" y="8826"/>
                    <a:pt x="149663" y="24537"/>
                  </a:cubicBezTo>
                  <a:cubicBezTo>
                    <a:pt x="165374" y="40248"/>
                    <a:pt x="174200" y="61556"/>
                    <a:pt x="174200" y="83774"/>
                  </a:cubicBezTo>
                  <a:lnTo>
                    <a:pt x="174200" y="83774"/>
                  </a:lnTo>
                  <a:cubicBezTo>
                    <a:pt x="174200" y="105992"/>
                    <a:pt x="165374" y="127301"/>
                    <a:pt x="149663" y="143011"/>
                  </a:cubicBezTo>
                  <a:cubicBezTo>
                    <a:pt x="133953" y="158722"/>
                    <a:pt x="112644" y="167548"/>
                    <a:pt x="90426" y="167548"/>
                  </a:cubicBezTo>
                  <a:lnTo>
                    <a:pt x="83774" y="167548"/>
                  </a:lnTo>
                  <a:cubicBezTo>
                    <a:pt x="61556" y="167548"/>
                    <a:pt x="40248" y="158722"/>
                    <a:pt x="24537" y="143011"/>
                  </a:cubicBezTo>
                  <a:cubicBezTo>
                    <a:pt x="8826" y="127301"/>
                    <a:pt x="0" y="105992"/>
                    <a:pt x="0" y="83774"/>
                  </a:cubicBezTo>
                  <a:lnTo>
                    <a:pt x="0" y="83774"/>
                  </a:lnTo>
                  <a:cubicBezTo>
                    <a:pt x="0" y="61556"/>
                    <a:pt x="8826" y="40248"/>
                    <a:pt x="24537" y="24537"/>
                  </a:cubicBezTo>
                  <a:cubicBezTo>
                    <a:pt x="40248" y="8826"/>
                    <a:pt x="61556" y="0"/>
                    <a:pt x="837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174200" cy="1865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30624" y="324860"/>
            <a:ext cx="6075245" cy="1801671"/>
            <a:chOff x="0" y="0"/>
            <a:chExt cx="12150492" cy="3603341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3217716" cy="3603341"/>
              <a:chOff x="0" y="0"/>
              <a:chExt cx="905203" cy="101368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905203" cy="1013687"/>
              </a:xfrm>
              <a:custGeom>
                <a:avLst/>
                <a:gdLst/>
                <a:ahLst/>
                <a:cxnLst/>
                <a:rect l="l" t="t" r="r" b="b"/>
                <a:pathLst>
                  <a:path w="905203" h="1013687">
                    <a:moveTo>
                      <a:pt x="64161" y="0"/>
                    </a:moveTo>
                    <a:lnTo>
                      <a:pt x="841042" y="0"/>
                    </a:lnTo>
                    <a:cubicBezTo>
                      <a:pt x="876477" y="0"/>
                      <a:pt x="905203" y="28726"/>
                      <a:pt x="905203" y="64161"/>
                    </a:cubicBezTo>
                    <a:lnTo>
                      <a:pt x="905203" y="949526"/>
                    </a:lnTo>
                    <a:cubicBezTo>
                      <a:pt x="905203" y="966542"/>
                      <a:pt x="898443" y="982862"/>
                      <a:pt x="886411" y="994894"/>
                    </a:cubicBezTo>
                    <a:cubicBezTo>
                      <a:pt x="874378" y="1006927"/>
                      <a:pt x="858059" y="1013687"/>
                      <a:pt x="841042" y="1013687"/>
                    </a:cubicBezTo>
                    <a:lnTo>
                      <a:pt x="64161" y="1013687"/>
                    </a:lnTo>
                    <a:cubicBezTo>
                      <a:pt x="28726" y="1013687"/>
                      <a:pt x="0" y="984961"/>
                      <a:pt x="0" y="949526"/>
                    </a:cubicBezTo>
                    <a:lnTo>
                      <a:pt x="0" y="64161"/>
                    </a:lnTo>
                    <a:cubicBezTo>
                      <a:pt x="0" y="28726"/>
                      <a:pt x="28726" y="0"/>
                      <a:pt x="6416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905203" cy="104226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1283897" y="180376"/>
              <a:ext cx="10866595" cy="3190730"/>
              <a:chOff x="0" y="0"/>
              <a:chExt cx="2143143" cy="62928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143143" cy="629286"/>
              </a:xfrm>
              <a:custGeom>
                <a:avLst/>
                <a:gdLst/>
                <a:ahLst/>
                <a:cxnLst/>
                <a:rect l="l" t="t" r="r" b="b"/>
                <a:pathLst>
                  <a:path w="2143143" h="629286">
                    <a:moveTo>
                      <a:pt x="0" y="0"/>
                    </a:moveTo>
                    <a:lnTo>
                      <a:pt x="2143143" y="0"/>
                    </a:lnTo>
                    <a:lnTo>
                      <a:pt x="2143143" y="629286"/>
                    </a:lnTo>
                    <a:lnTo>
                      <a:pt x="0" y="629286"/>
                    </a:lnTo>
                    <a:close/>
                  </a:path>
                </a:pathLst>
              </a:custGeom>
              <a:solidFill>
                <a:srgbClr val="141316">
                  <a:alpha val="67843"/>
                </a:srgbClr>
              </a:solidFill>
              <a:ln w="28575" cap="sq">
                <a:solidFill>
                  <a:srgbClr val="FFFFFF">
                    <a:alpha val="67843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2143143" cy="6673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lang="id-ID" sz="1200" noProof="1"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515124" y="321124"/>
              <a:ext cx="10549606" cy="2980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08"/>
                </a:lnSpc>
              </a:pPr>
              <a:r>
                <a:rPr lang="id-ID" sz="3267" b="1" spc="205" noProof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PELAKSANAAN </a:t>
              </a:r>
            </a:p>
            <a:p>
              <a:pPr>
                <a:lnSpc>
                  <a:spcPts val="2908"/>
                </a:lnSpc>
              </a:pPr>
              <a:r>
                <a:rPr lang="id-ID" sz="3267" b="1" spc="205" noProof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PROYEK PERUBAHAN</a:t>
              </a:r>
            </a:p>
            <a:p>
              <a:pPr>
                <a:lnSpc>
                  <a:spcPts val="2908"/>
                </a:lnSpc>
              </a:pPr>
              <a:r>
                <a:rPr lang="id-ID" sz="3267" b="1" spc="205" noProof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CAPAIAN HASIL </a:t>
              </a:r>
            </a:p>
            <a:p>
              <a:pPr>
                <a:lnSpc>
                  <a:spcPts val="2908"/>
                </a:lnSpc>
              </a:pPr>
              <a:r>
                <a:rPr lang="id-ID" sz="3267" b="1" spc="205" noProof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PERUBAHAN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627099" y="3146691"/>
            <a:ext cx="440944" cy="424106"/>
            <a:chOff x="0" y="0"/>
            <a:chExt cx="174200" cy="16754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74200" cy="167548"/>
            </a:xfrm>
            <a:custGeom>
              <a:avLst/>
              <a:gdLst/>
              <a:ahLst/>
              <a:cxnLst/>
              <a:rect l="l" t="t" r="r" b="b"/>
              <a:pathLst>
                <a:path w="174200" h="167548">
                  <a:moveTo>
                    <a:pt x="83774" y="0"/>
                  </a:moveTo>
                  <a:lnTo>
                    <a:pt x="90426" y="0"/>
                  </a:lnTo>
                  <a:cubicBezTo>
                    <a:pt x="112644" y="0"/>
                    <a:pt x="133953" y="8826"/>
                    <a:pt x="149663" y="24537"/>
                  </a:cubicBezTo>
                  <a:cubicBezTo>
                    <a:pt x="165374" y="40248"/>
                    <a:pt x="174200" y="61556"/>
                    <a:pt x="174200" y="83774"/>
                  </a:cubicBezTo>
                  <a:lnTo>
                    <a:pt x="174200" y="83774"/>
                  </a:lnTo>
                  <a:cubicBezTo>
                    <a:pt x="174200" y="105992"/>
                    <a:pt x="165374" y="127301"/>
                    <a:pt x="149663" y="143011"/>
                  </a:cubicBezTo>
                  <a:cubicBezTo>
                    <a:pt x="133953" y="158722"/>
                    <a:pt x="112644" y="167548"/>
                    <a:pt x="90426" y="167548"/>
                  </a:cubicBezTo>
                  <a:lnTo>
                    <a:pt x="83774" y="167548"/>
                  </a:lnTo>
                  <a:cubicBezTo>
                    <a:pt x="61556" y="167548"/>
                    <a:pt x="40248" y="158722"/>
                    <a:pt x="24537" y="143011"/>
                  </a:cubicBezTo>
                  <a:cubicBezTo>
                    <a:pt x="8826" y="127301"/>
                    <a:pt x="0" y="105992"/>
                    <a:pt x="0" y="83774"/>
                  </a:cubicBezTo>
                  <a:lnTo>
                    <a:pt x="0" y="83774"/>
                  </a:lnTo>
                  <a:cubicBezTo>
                    <a:pt x="0" y="61556"/>
                    <a:pt x="8826" y="40248"/>
                    <a:pt x="24537" y="24537"/>
                  </a:cubicBezTo>
                  <a:cubicBezTo>
                    <a:pt x="40248" y="8826"/>
                    <a:pt x="61556" y="0"/>
                    <a:pt x="837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19050"/>
              <a:ext cx="174200" cy="1865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627099" y="3899343"/>
            <a:ext cx="440944" cy="424106"/>
            <a:chOff x="0" y="0"/>
            <a:chExt cx="174200" cy="167548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74200" cy="167548"/>
            </a:xfrm>
            <a:custGeom>
              <a:avLst/>
              <a:gdLst/>
              <a:ahLst/>
              <a:cxnLst/>
              <a:rect l="l" t="t" r="r" b="b"/>
              <a:pathLst>
                <a:path w="174200" h="167548">
                  <a:moveTo>
                    <a:pt x="83774" y="0"/>
                  </a:moveTo>
                  <a:lnTo>
                    <a:pt x="90426" y="0"/>
                  </a:lnTo>
                  <a:cubicBezTo>
                    <a:pt x="112644" y="0"/>
                    <a:pt x="133953" y="8826"/>
                    <a:pt x="149663" y="24537"/>
                  </a:cubicBezTo>
                  <a:cubicBezTo>
                    <a:pt x="165374" y="40248"/>
                    <a:pt x="174200" y="61556"/>
                    <a:pt x="174200" y="83774"/>
                  </a:cubicBezTo>
                  <a:lnTo>
                    <a:pt x="174200" y="83774"/>
                  </a:lnTo>
                  <a:cubicBezTo>
                    <a:pt x="174200" y="105992"/>
                    <a:pt x="165374" y="127301"/>
                    <a:pt x="149663" y="143011"/>
                  </a:cubicBezTo>
                  <a:cubicBezTo>
                    <a:pt x="133953" y="158722"/>
                    <a:pt x="112644" y="167548"/>
                    <a:pt x="90426" y="167548"/>
                  </a:cubicBezTo>
                  <a:lnTo>
                    <a:pt x="83774" y="167548"/>
                  </a:lnTo>
                  <a:cubicBezTo>
                    <a:pt x="61556" y="167548"/>
                    <a:pt x="40248" y="158722"/>
                    <a:pt x="24537" y="143011"/>
                  </a:cubicBezTo>
                  <a:cubicBezTo>
                    <a:pt x="8826" y="127301"/>
                    <a:pt x="0" y="105992"/>
                    <a:pt x="0" y="83774"/>
                  </a:cubicBezTo>
                  <a:lnTo>
                    <a:pt x="0" y="83774"/>
                  </a:lnTo>
                  <a:cubicBezTo>
                    <a:pt x="0" y="61556"/>
                    <a:pt x="8826" y="40248"/>
                    <a:pt x="24537" y="24537"/>
                  </a:cubicBezTo>
                  <a:cubicBezTo>
                    <a:pt x="40248" y="8826"/>
                    <a:pt x="61556" y="0"/>
                    <a:pt x="837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19050"/>
              <a:ext cx="174200" cy="1865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627099" y="4639473"/>
            <a:ext cx="440944" cy="424106"/>
            <a:chOff x="0" y="0"/>
            <a:chExt cx="174200" cy="167548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74200" cy="167548"/>
            </a:xfrm>
            <a:custGeom>
              <a:avLst/>
              <a:gdLst/>
              <a:ahLst/>
              <a:cxnLst/>
              <a:rect l="l" t="t" r="r" b="b"/>
              <a:pathLst>
                <a:path w="174200" h="167548">
                  <a:moveTo>
                    <a:pt x="83774" y="0"/>
                  </a:moveTo>
                  <a:lnTo>
                    <a:pt x="90426" y="0"/>
                  </a:lnTo>
                  <a:cubicBezTo>
                    <a:pt x="112644" y="0"/>
                    <a:pt x="133953" y="8826"/>
                    <a:pt x="149663" y="24537"/>
                  </a:cubicBezTo>
                  <a:cubicBezTo>
                    <a:pt x="165374" y="40248"/>
                    <a:pt x="174200" y="61556"/>
                    <a:pt x="174200" y="83774"/>
                  </a:cubicBezTo>
                  <a:lnTo>
                    <a:pt x="174200" y="83774"/>
                  </a:lnTo>
                  <a:cubicBezTo>
                    <a:pt x="174200" y="105992"/>
                    <a:pt x="165374" y="127301"/>
                    <a:pt x="149663" y="143011"/>
                  </a:cubicBezTo>
                  <a:cubicBezTo>
                    <a:pt x="133953" y="158722"/>
                    <a:pt x="112644" y="167548"/>
                    <a:pt x="90426" y="167548"/>
                  </a:cubicBezTo>
                  <a:lnTo>
                    <a:pt x="83774" y="167548"/>
                  </a:lnTo>
                  <a:cubicBezTo>
                    <a:pt x="61556" y="167548"/>
                    <a:pt x="40248" y="158722"/>
                    <a:pt x="24537" y="143011"/>
                  </a:cubicBezTo>
                  <a:cubicBezTo>
                    <a:pt x="8826" y="127301"/>
                    <a:pt x="0" y="105992"/>
                    <a:pt x="0" y="83774"/>
                  </a:cubicBezTo>
                  <a:lnTo>
                    <a:pt x="0" y="83774"/>
                  </a:lnTo>
                  <a:cubicBezTo>
                    <a:pt x="0" y="61556"/>
                    <a:pt x="8826" y="40248"/>
                    <a:pt x="24537" y="24537"/>
                  </a:cubicBezTo>
                  <a:cubicBezTo>
                    <a:pt x="40248" y="8826"/>
                    <a:pt x="61556" y="0"/>
                    <a:pt x="837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19050"/>
              <a:ext cx="174200" cy="1865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627099" y="5393840"/>
            <a:ext cx="440944" cy="424106"/>
            <a:chOff x="0" y="0"/>
            <a:chExt cx="174200" cy="167548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74200" cy="167548"/>
            </a:xfrm>
            <a:custGeom>
              <a:avLst/>
              <a:gdLst/>
              <a:ahLst/>
              <a:cxnLst/>
              <a:rect l="l" t="t" r="r" b="b"/>
              <a:pathLst>
                <a:path w="174200" h="167548">
                  <a:moveTo>
                    <a:pt x="83774" y="0"/>
                  </a:moveTo>
                  <a:lnTo>
                    <a:pt x="90426" y="0"/>
                  </a:lnTo>
                  <a:cubicBezTo>
                    <a:pt x="112644" y="0"/>
                    <a:pt x="133953" y="8826"/>
                    <a:pt x="149663" y="24537"/>
                  </a:cubicBezTo>
                  <a:cubicBezTo>
                    <a:pt x="165374" y="40248"/>
                    <a:pt x="174200" y="61556"/>
                    <a:pt x="174200" y="83774"/>
                  </a:cubicBezTo>
                  <a:lnTo>
                    <a:pt x="174200" y="83774"/>
                  </a:lnTo>
                  <a:cubicBezTo>
                    <a:pt x="174200" y="105992"/>
                    <a:pt x="165374" y="127301"/>
                    <a:pt x="149663" y="143011"/>
                  </a:cubicBezTo>
                  <a:cubicBezTo>
                    <a:pt x="133953" y="158722"/>
                    <a:pt x="112644" y="167548"/>
                    <a:pt x="90426" y="167548"/>
                  </a:cubicBezTo>
                  <a:lnTo>
                    <a:pt x="83774" y="167548"/>
                  </a:lnTo>
                  <a:cubicBezTo>
                    <a:pt x="61556" y="167548"/>
                    <a:pt x="40248" y="158722"/>
                    <a:pt x="24537" y="143011"/>
                  </a:cubicBezTo>
                  <a:cubicBezTo>
                    <a:pt x="8826" y="127301"/>
                    <a:pt x="0" y="105992"/>
                    <a:pt x="0" y="83774"/>
                  </a:cubicBezTo>
                  <a:lnTo>
                    <a:pt x="0" y="83774"/>
                  </a:lnTo>
                  <a:cubicBezTo>
                    <a:pt x="0" y="61556"/>
                    <a:pt x="8826" y="40248"/>
                    <a:pt x="24537" y="24537"/>
                  </a:cubicBezTo>
                  <a:cubicBezTo>
                    <a:pt x="40248" y="8826"/>
                    <a:pt x="61556" y="0"/>
                    <a:pt x="837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19050"/>
              <a:ext cx="174200" cy="1865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627099" y="6163313"/>
            <a:ext cx="440944" cy="424106"/>
            <a:chOff x="0" y="0"/>
            <a:chExt cx="174200" cy="167548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74200" cy="167548"/>
            </a:xfrm>
            <a:custGeom>
              <a:avLst/>
              <a:gdLst/>
              <a:ahLst/>
              <a:cxnLst/>
              <a:rect l="l" t="t" r="r" b="b"/>
              <a:pathLst>
                <a:path w="174200" h="167548">
                  <a:moveTo>
                    <a:pt x="83774" y="0"/>
                  </a:moveTo>
                  <a:lnTo>
                    <a:pt x="90426" y="0"/>
                  </a:lnTo>
                  <a:cubicBezTo>
                    <a:pt x="112644" y="0"/>
                    <a:pt x="133953" y="8826"/>
                    <a:pt x="149663" y="24537"/>
                  </a:cubicBezTo>
                  <a:cubicBezTo>
                    <a:pt x="165374" y="40248"/>
                    <a:pt x="174200" y="61556"/>
                    <a:pt x="174200" y="83774"/>
                  </a:cubicBezTo>
                  <a:lnTo>
                    <a:pt x="174200" y="83774"/>
                  </a:lnTo>
                  <a:cubicBezTo>
                    <a:pt x="174200" y="105992"/>
                    <a:pt x="165374" y="127301"/>
                    <a:pt x="149663" y="143011"/>
                  </a:cubicBezTo>
                  <a:cubicBezTo>
                    <a:pt x="133953" y="158722"/>
                    <a:pt x="112644" y="167548"/>
                    <a:pt x="90426" y="167548"/>
                  </a:cubicBezTo>
                  <a:lnTo>
                    <a:pt x="83774" y="167548"/>
                  </a:lnTo>
                  <a:cubicBezTo>
                    <a:pt x="61556" y="167548"/>
                    <a:pt x="40248" y="158722"/>
                    <a:pt x="24537" y="143011"/>
                  </a:cubicBezTo>
                  <a:cubicBezTo>
                    <a:pt x="8826" y="127301"/>
                    <a:pt x="0" y="105992"/>
                    <a:pt x="0" y="83774"/>
                  </a:cubicBezTo>
                  <a:lnTo>
                    <a:pt x="0" y="83774"/>
                  </a:lnTo>
                  <a:cubicBezTo>
                    <a:pt x="0" y="61556"/>
                    <a:pt x="8826" y="40248"/>
                    <a:pt x="24537" y="24537"/>
                  </a:cubicBezTo>
                  <a:cubicBezTo>
                    <a:pt x="40248" y="8826"/>
                    <a:pt x="61556" y="0"/>
                    <a:pt x="837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19050"/>
              <a:ext cx="174200" cy="18659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19"/>
                </a:lnSpc>
              </a:pPr>
              <a:endParaRPr lang="id-ID" sz="1200" noProof="1"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787908" y="2514709"/>
            <a:ext cx="132026" cy="25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1"/>
              </a:lnSpc>
            </a:pPr>
            <a:r>
              <a:rPr lang="id-ID" sz="2215" b="1" spc="139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68858" y="3254750"/>
            <a:ext cx="132026" cy="25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1"/>
              </a:lnSpc>
            </a:pPr>
            <a:r>
              <a:rPr lang="id-ID" sz="2215" b="1" spc="139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68858" y="4007293"/>
            <a:ext cx="132026" cy="25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1"/>
              </a:lnSpc>
            </a:pPr>
            <a:r>
              <a:rPr lang="id-ID" sz="2215" b="1" spc="139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28245" y="4747531"/>
            <a:ext cx="132026" cy="25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1"/>
              </a:lnSpc>
            </a:pPr>
            <a:r>
              <a:rPr lang="id-ID" sz="2215" b="1" spc="139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756158" y="5512379"/>
            <a:ext cx="132026" cy="25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1"/>
              </a:lnSpc>
            </a:pPr>
            <a:r>
              <a:rPr lang="id-ID" sz="2215" b="1" spc="139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743458" y="6277613"/>
            <a:ext cx="132026" cy="25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1"/>
              </a:lnSpc>
            </a:pPr>
            <a:r>
              <a:rPr lang="id-ID" sz="2215" b="1" spc="139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139731" y="2457796"/>
            <a:ext cx="5391150" cy="24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9"/>
              </a:lnSpc>
              <a:spcBef>
                <a:spcPct val="0"/>
              </a:spcBef>
            </a:pPr>
            <a:r>
              <a:rPr lang="id-ID" sz="1666" b="1" spc="108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Terbentuknya Tim Efektif dan Tim Pokja PKS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178922" y="3072824"/>
            <a:ext cx="10067453" cy="372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76"/>
              </a:lnSpc>
              <a:spcBef>
                <a:spcPct val="0"/>
              </a:spcBef>
            </a:pPr>
            <a:r>
              <a:rPr lang="id-ID" sz="1230" b="1" spc="79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Tersedianya Standar Operasional prosedur (SOP) tentang pedoman pelaksanaan Restorative Justice dalam penanganan Tindak Pidana Narkotika khususnya bagi Pecandu Narkotika dan Korban Penyalahgunaan Narkotika.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159872" y="3854893"/>
            <a:ext cx="10327278" cy="42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61"/>
              </a:lnSpc>
              <a:spcBef>
                <a:spcPct val="0"/>
              </a:spcBef>
            </a:pPr>
            <a:r>
              <a:rPr lang="id-ID" sz="1385" b="1" spc="90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Terlaksananya penambahan Fitur pendaftaran TAT Online pada Aplikasi Simpel BNN untuk kegiatan pelayanan Asesmen bagi Pecandu Narkotika dan Korban Penyalahgunaan Narkotika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159872" y="4700566"/>
            <a:ext cx="10228560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  <a:spcBef>
                <a:spcPct val="0"/>
              </a:spcBef>
            </a:pPr>
            <a:r>
              <a:rPr lang="id-ID" sz="1600" b="1" spc="104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Terlaksananya kegiatan Perjanjian Kerja sama antara Polda Jatim dengan BNNP Jatim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159872" y="5356022"/>
            <a:ext cx="10327278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  <a:spcBef>
                <a:spcPct val="0"/>
              </a:spcBef>
            </a:pPr>
            <a:r>
              <a:rPr lang="id-ID" sz="1600" b="1" spc="104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Terlaksananya Perjanjian Kerja Sama antar Polda Jatim dengan Lembaga Rehabilitasi Swasta (Orbit Surabaya dan Rumah Merah Putih).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139731" y="6081657"/>
            <a:ext cx="9749755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5"/>
              </a:lnSpc>
              <a:spcBef>
                <a:spcPct val="0"/>
              </a:spcBef>
            </a:pPr>
            <a:r>
              <a:rPr lang="id-ID" sz="1254" b="1" spc="81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Terlaksananya kegiatan Sosialisasi Proyek Perubahan Strategi Restorative Justice bagi Pecandu Narkotika dan Korban Penyalahgunaan Narkotika melalui Kolaborasi Stakeholder di Jatim Melalui Desiminas dan Publikasi.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24321" y="-900836"/>
            <a:ext cx="5743359" cy="1801671"/>
            <a:chOff x="0" y="0"/>
            <a:chExt cx="3231426" cy="10136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31426" cy="1013687"/>
            </a:xfrm>
            <a:custGeom>
              <a:avLst/>
              <a:gdLst/>
              <a:ahLst/>
              <a:cxnLst/>
              <a:rect l="l" t="t" r="r" b="b"/>
              <a:pathLst>
                <a:path w="3231426" h="1013687">
                  <a:moveTo>
                    <a:pt x="17973" y="0"/>
                  </a:moveTo>
                  <a:lnTo>
                    <a:pt x="3213453" y="0"/>
                  </a:lnTo>
                  <a:cubicBezTo>
                    <a:pt x="3218220" y="0"/>
                    <a:pt x="3222792" y="1894"/>
                    <a:pt x="3226162" y="5264"/>
                  </a:cubicBezTo>
                  <a:cubicBezTo>
                    <a:pt x="3229533" y="8635"/>
                    <a:pt x="3231426" y="13206"/>
                    <a:pt x="3231426" y="17973"/>
                  </a:cubicBezTo>
                  <a:lnTo>
                    <a:pt x="3231426" y="995714"/>
                  </a:lnTo>
                  <a:cubicBezTo>
                    <a:pt x="3231426" y="1000480"/>
                    <a:pt x="3229533" y="1005052"/>
                    <a:pt x="3226162" y="1008422"/>
                  </a:cubicBezTo>
                  <a:cubicBezTo>
                    <a:pt x="3222792" y="1011793"/>
                    <a:pt x="3218220" y="1013687"/>
                    <a:pt x="3213453" y="1013687"/>
                  </a:cubicBezTo>
                  <a:lnTo>
                    <a:pt x="17973" y="1013687"/>
                  </a:lnTo>
                  <a:cubicBezTo>
                    <a:pt x="13206" y="1013687"/>
                    <a:pt x="8635" y="1011793"/>
                    <a:pt x="5264" y="1008422"/>
                  </a:cubicBezTo>
                  <a:cubicBezTo>
                    <a:pt x="1894" y="1005052"/>
                    <a:pt x="0" y="1000480"/>
                    <a:pt x="0" y="995714"/>
                  </a:cubicBezTo>
                  <a:lnTo>
                    <a:pt x="0" y="17973"/>
                  </a:lnTo>
                  <a:cubicBezTo>
                    <a:pt x="0" y="13206"/>
                    <a:pt x="1894" y="8635"/>
                    <a:pt x="5264" y="5264"/>
                  </a:cubicBezTo>
                  <a:cubicBezTo>
                    <a:pt x="8635" y="1894"/>
                    <a:pt x="13206" y="0"/>
                    <a:pt x="179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231426" cy="10422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09515" y="453096"/>
            <a:ext cx="7074017" cy="1007967"/>
            <a:chOff x="0" y="0"/>
            <a:chExt cx="2790319" cy="3975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90319" cy="397589"/>
            </a:xfrm>
            <a:custGeom>
              <a:avLst/>
              <a:gdLst/>
              <a:ahLst/>
              <a:cxnLst/>
              <a:rect l="l" t="t" r="r" b="b"/>
              <a:pathLst>
                <a:path w="2790319" h="397589">
                  <a:moveTo>
                    <a:pt x="0" y="0"/>
                  </a:moveTo>
                  <a:lnTo>
                    <a:pt x="2790319" y="0"/>
                  </a:lnTo>
                  <a:lnTo>
                    <a:pt x="2790319" y="397589"/>
                  </a:lnTo>
                  <a:lnTo>
                    <a:pt x="0" y="397589"/>
                  </a:lnTo>
                  <a:close/>
                </a:path>
              </a:pathLst>
            </a:custGeom>
            <a:solidFill>
              <a:srgbClr val="141316">
                <a:alpha val="67843"/>
              </a:srgbClr>
            </a:solidFill>
            <a:ln w="28575" cap="sq">
              <a:solidFill>
                <a:srgbClr val="FFFFFF">
                  <a:alpha val="67843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90319" cy="4356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lang="id-ID" sz="1200" noProof="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2843" y="2899350"/>
            <a:ext cx="10350979" cy="2604121"/>
            <a:chOff x="0" y="0"/>
            <a:chExt cx="20701957" cy="5208243"/>
          </a:xfrm>
        </p:grpSpPr>
        <p:sp>
          <p:nvSpPr>
            <p:cNvPr id="9" name="Freeform 9"/>
            <p:cNvSpPr/>
            <p:nvPr/>
          </p:nvSpPr>
          <p:spPr>
            <a:xfrm flipV="1">
              <a:off x="0" y="5983"/>
              <a:ext cx="14107825" cy="5202261"/>
            </a:xfrm>
            <a:custGeom>
              <a:avLst/>
              <a:gdLst/>
              <a:ahLst/>
              <a:cxnLst/>
              <a:rect l="l" t="t" r="r" b="b"/>
              <a:pathLst>
                <a:path w="14107825" h="5202261">
                  <a:moveTo>
                    <a:pt x="0" y="5202260"/>
                  </a:moveTo>
                  <a:lnTo>
                    <a:pt x="14107825" y="5202260"/>
                  </a:lnTo>
                  <a:lnTo>
                    <a:pt x="14107825" y="0"/>
                  </a:lnTo>
                  <a:lnTo>
                    <a:pt x="0" y="0"/>
                  </a:lnTo>
                  <a:lnTo>
                    <a:pt x="0" y="520226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0" name="Freeform 10"/>
            <p:cNvSpPr/>
            <p:nvPr/>
          </p:nvSpPr>
          <p:spPr>
            <a:xfrm flipV="1">
              <a:off x="17143436" y="0"/>
              <a:ext cx="3558520" cy="5072884"/>
            </a:xfrm>
            <a:custGeom>
              <a:avLst/>
              <a:gdLst/>
              <a:ahLst/>
              <a:cxnLst/>
              <a:rect l="l" t="t" r="r" b="b"/>
              <a:pathLst>
                <a:path w="3558520" h="5072884">
                  <a:moveTo>
                    <a:pt x="0" y="5072884"/>
                  </a:moveTo>
                  <a:lnTo>
                    <a:pt x="3558521" y="5072884"/>
                  </a:lnTo>
                  <a:lnTo>
                    <a:pt x="3558521" y="0"/>
                  </a:lnTo>
                  <a:lnTo>
                    <a:pt x="0" y="0"/>
                  </a:lnTo>
                  <a:lnTo>
                    <a:pt x="0" y="5072884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86592"/>
              </a:stretch>
            </a:blip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1" name="Freeform 11"/>
            <p:cNvSpPr/>
            <p:nvPr/>
          </p:nvSpPr>
          <p:spPr>
            <a:xfrm flipH="1">
              <a:off x="13603795" y="90377"/>
              <a:ext cx="3558520" cy="5072884"/>
            </a:xfrm>
            <a:custGeom>
              <a:avLst/>
              <a:gdLst/>
              <a:ahLst/>
              <a:cxnLst/>
              <a:rect l="l" t="t" r="r" b="b"/>
              <a:pathLst>
                <a:path w="3558520" h="5072884">
                  <a:moveTo>
                    <a:pt x="3558520" y="0"/>
                  </a:moveTo>
                  <a:lnTo>
                    <a:pt x="0" y="0"/>
                  </a:lnTo>
                  <a:lnTo>
                    <a:pt x="0" y="5072883"/>
                  </a:lnTo>
                  <a:lnTo>
                    <a:pt x="3558520" y="5072883"/>
                  </a:lnTo>
                  <a:lnTo>
                    <a:pt x="355852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86592"/>
              </a:stretch>
            </a:blipFill>
          </p:spPr>
          <p:txBody>
            <a:bodyPr/>
            <a:lstStyle/>
            <a:p>
              <a:endParaRPr lang="id-ID" sz="1200" noProof="1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05096" y="3915987"/>
            <a:ext cx="737769" cy="570849"/>
          </a:xfrm>
          <a:custGeom>
            <a:avLst/>
            <a:gdLst/>
            <a:ahLst/>
            <a:cxnLst/>
            <a:rect l="l" t="t" r="r" b="b"/>
            <a:pathLst>
              <a:path w="1106653" h="856273">
                <a:moveTo>
                  <a:pt x="0" y="0"/>
                </a:moveTo>
                <a:lnTo>
                  <a:pt x="1106653" y="0"/>
                </a:lnTo>
                <a:lnTo>
                  <a:pt x="1106653" y="856273"/>
                </a:lnTo>
                <a:lnTo>
                  <a:pt x="0" y="8562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3" name="Freeform 13"/>
          <p:cNvSpPr/>
          <p:nvPr/>
        </p:nvSpPr>
        <p:spPr>
          <a:xfrm>
            <a:off x="3183799" y="3896881"/>
            <a:ext cx="824639" cy="737021"/>
          </a:xfrm>
          <a:custGeom>
            <a:avLst/>
            <a:gdLst/>
            <a:ahLst/>
            <a:cxnLst/>
            <a:rect l="l" t="t" r="r" b="b"/>
            <a:pathLst>
              <a:path w="1236959" h="1105532">
                <a:moveTo>
                  <a:pt x="0" y="0"/>
                </a:moveTo>
                <a:lnTo>
                  <a:pt x="1236959" y="0"/>
                </a:lnTo>
                <a:lnTo>
                  <a:pt x="1236959" y="1105532"/>
                </a:lnTo>
                <a:lnTo>
                  <a:pt x="0" y="11055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4" name="Freeform 14"/>
          <p:cNvSpPr/>
          <p:nvPr/>
        </p:nvSpPr>
        <p:spPr>
          <a:xfrm>
            <a:off x="4965508" y="3790403"/>
            <a:ext cx="636780" cy="869324"/>
          </a:xfrm>
          <a:custGeom>
            <a:avLst/>
            <a:gdLst/>
            <a:ahLst/>
            <a:cxnLst/>
            <a:rect l="l" t="t" r="r" b="b"/>
            <a:pathLst>
              <a:path w="955170" h="1303986">
                <a:moveTo>
                  <a:pt x="0" y="0"/>
                </a:moveTo>
                <a:lnTo>
                  <a:pt x="955171" y="0"/>
                </a:lnTo>
                <a:lnTo>
                  <a:pt x="955171" y="1303986"/>
                </a:lnTo>
                <a:lnTo>
                  <a:pt x="0" y="13039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5" name="Freeform 15"/>
          <p:cNvSpPr/>
          <p:nvPr/>
        </p:nvSpPr>
        <p:spPr>
          <a:xfrm>
            <a:off x="6717274" y="3790403"/>
            <a:ext cx="635204" cy="797745"/>
          </a:xfrm>
          <a:custGeom>
            <a:avLst/>
            <a:gdLst/>
            <a:ahLst/>
            <a:cxnLst/>
            <a:rect l="l" t="t" r="r" b="b"/>
            <a:pathLst>
              <a:path w="952806" h="1196617">
                <a:moveTo>
                  <a:pt x="0" y="0"/>
                </a:moveTo>
                <a:lnTo>
                  <a:pt x="952806" y="0"/>
                </a:lnTo>
                <a:lnTo>
                  <a:pt x="952806" y="1196616"/>
                </a:lnTo>
                <a:lnTo>
                  <a:pt x="0" y="1196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6" name="Freeform 16"/>
          <p:cNvSpPr/>
          <p:nvPr/>
        </p:nvSpPr>
        <p:spPr>
          <a:xfrm>
            <a:off x="8209158" y="4043598"/>
            <a:ext cx="937153" cy="362934"/>
          </a:xfrm>
          <a:custGeom>
            <a:avLst/>
            <a:gdLst/>
            <a:ahLst/>
            <a:cxnLst/>
            <a:rect l="l" t="t" r="r" b="b"/>
            <a:pathLst>
              <a:path w="1405730" h="544401">
                <a:moveTo>
                  <a:pt x="0" y="0"/>
                </a:moveTo>
                <a:lnTo>
                  <a:pt x="1405731" y="0"/>
                </a:lnTo>
                <a:lnTo>
                  <a:pt x="1405731" y="544401"/>
                </a:lnTo>
                <a:lnTo>
                  <a:pt x="0" y="5444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7" name="Freeform 17"/>
          <p:cNvSpPr/>
          <p:nvPr/>
        </p:nvSpPr>
        <p:spPr>
          <a:xfrm>
            <a:off x="9875090" y="3915987"/>
            <a:ext cx="814713" cy="520398"/>
          </a:xfrm>
          <a:custGeom>
            <a:avLst/>
            <a:gdLst/>
            <a:ahLst/>
            <a:cxnLst/>
            <a:rect l="l" t="t" r="r" b="b"/>
            <a:pathLst>
              <a:path w="1222070" h="780597">
                <a:moveTo>
                  <a:pt x="0" y="0"/>
                </a:moveTo>
                <a:lnTo>
                  <a:pt x="1222070" y="0"/>
                </a:lnTo>
                <a:lnTo>
                  <a:pt x="1222070" y="780597"/>
                </a:lnTo>
                <a:lnTo>
                  <a:pt x="0" y="7805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d-ID" sz="1200" noProof="1"/>
          </a:p>
        </p:txBody>
      </p:sp>
      <p:sp>
        <p:nvSpPr>
          <p:cNvPr id="18" name="TextBox 18"/>
          <p:cNvSpPr txBox="1"/>
          <p:nvPr/>
        </p:nvSpPr>
        <p:spPr>
          <a:xfrm>
            <a:off x="2573133" y="516596"/>
            <a:ext cx="70104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0"/>
              </a:lnSpc>
            </a:pPr>
            <a:r>
              <a:rPr lang="id-ID" sz="3534" b="1" spc="223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MILESTONE (PENTAHAPAN) PROPER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94593" y="3033647"/>
            <a:ext cx="358775" cy="3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8"/>
              </a:lnSpc>
            </a:pPr>
            <a:r>
              <a:rPr lang="id-ID" sz="3267" b="1" spc="205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416731" y="5053003"/>
            <a:ext cx="358775" cy="3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8"/>
              </a:lnSpc>
            </a:pPr>
            <a:r>
              <a:rPr lang="id-ID" sz="3267" b="1" spc="205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04511" y="3046176"/>
            <a:ext cx="358775" cy="3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8"/>
              </a:lnSpc>
            </a:pPr>
            <a:r>
              <a:rPr lang="id-ID" sz="3267" b="1" spc="205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89234" y="5043563"/>
            <a:ext cx="358775" cy="3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8"/>
              </a:lnSpc>
            </a:pPr>
            <a:r>
              <a:rPr lang="id-ID" sz="3267" b="1" spc="205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79879" y="3081272"/>
            <a:ext cx="358775" cy="3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8"/>
              </a:lnSpc>
            </a:pPr>
            <a:r>
              <a:rPr lang="id-ID" sz="3267" b="1" spc="205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103059" y="4985950"/>
            <a:ext cx="358775" cy="3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8"/>
              </a:lnSpc>
            </a:pPr>
            <a:r>
              <a:rPr lang="id-ID" sz="3267" b="1" spc="205" noProof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05655" y="2240540"/>
            <a:ext cx="2736651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  <a:spcBef>
                <a:spcPct val="0"/>
              </a:spcBef>
            </a:pPr>
            <a:r>
              <a:rPr lang="id-ID" sz="1600" b="1" spc="104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Membentuk Tim Efektif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81564" y="5751122"/>
            <a:ext cx="3029107" cy="446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5"/>
              </a:lnSpc>
              <a:spcBef>
                <a:spcPct val="0"/>
              </a:spcBef>
            </a:pPr>
            <a:r>
              <a:rPr lang="id-ID" sz="1471" b="1" spc="95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Membangun Komitmen atau dukungan stakeholder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070779" y="2048772"/>
            <a:ext cx="2426239" cy="63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7"/>
              </a:lnSpc>
              <a:spcBef>
                <a:spcPct val="0"/>
              </a:spcBef>
            </a:pPr>
            <a:r>
              <a:rPr lang="id-ID" sz="1381" b="1" spc="89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Penyusunan Standar Operasional Prosedur Restorative Justice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728084" y="5611070"/>
            <a:ext cx="248107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8"/>
              </a:lnSpc>
              <a:spcBef>
                <a:spcPct val="0"/>
              </a:spcBef>
            </a:pPr>
            <a:r>
              <a:rPr lang="id-ID" sz="1290" b="1" spc="83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Penambahan Fitur pendaftaran TAT online pada Aplikasi Simpel BNN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204009" y="2084330"/>
            <a:ext cx="2910512" cy="564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"/>
              </a:lnSpc>
              <a:spcBef>
                <a:spcPct val="0"/>
              </a:spcBef>
            </a:pPr>
            <a:r>
              <a:rPr lang="id-ID" sz="1223" b="1" spc="79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Melaksanakan Perjanjian Kerja Sama dengan BNNP Jatim dan Lembaga Rehabilitasi Swasta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405914" y="5625631"/>
            <a:ext cx="1847909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1"/>
              </a:lnSpc>
              <a:spcBef>
                <a:spcPct val="0"/>
              </a:spcBef>
            </a:pPr>
            <a:r>
              <a:rPr lang="id-ID" sz="1225" b="1" spc="79" noProof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Melaksanakan kegiatan Sosialisasi Proyek Perubahan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694593" y="972480"/>
            <a:ext cx="488583" cy="488583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506200" y="6539453"/>
            <a:ext cx="171083" cy="171083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1506201" y="-244291"/>
            <a:ext cx="930091" cy="930091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943439" y="2894130"/>
            <a:ext cx="171083" cy="171083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1812496" y="496048"/>
            <a:ext cx="379504" cy="379504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-302207" y="5190440"/>
            <a:ext cx="604413" cy="604413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03619" y="6543987"/>
            <a:ext cx="930091" cy="93009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62910" y="6301108"/>
            <a:ext cx="211545" cy="21154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2714" y="236914"/>
            <a:ext cx="228133" cy="22813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6780" y="-526786"/>
            <a:ext cx="1053571" cy="105357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912280" y="1992230"/>
            <a:ext cx="559441" cy="5594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92240" y="1641905"/>
            <a:ext cx="11291254" cy="1451723"/>
            <a:chOff x="0" y="0"/>
            <a:chExt cx="22582508" cy="2903447"/>
          </a:xfrm>
        </p:grpSpPr>
        <p:grpSp>
          <p:nvGrpSpPr>
            <p:cNvPr id="18" name="Group 18"/>
            <p:cNvGrpSpPr/>
            <p:nvPr/>
          </p:nvGrpSpPr>
          <p:grpSpPr>
            <a:xfrm>
              <a:off x="202255" y="482434"/>
              <a:ext cx="22380253" cy="1938578"/>
              <a:chOff x="0" y="0"/>
              <a:chExt cx="6654385" cy="57640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654385" cy="576403"/>
              </a:xfrm>
              <a:custGeom>
                <a:avLst/>
                <a:gdLst/>
                <a:ahLst/>
                <a:cxnLst/>
                <a:rect l="l" t="t" r="r" b="b"/>
                <a:pathLst>
                  <a:path w="6654385" h="576403">
                    <a:moveTo>
                      <a:pt x="9225" y="0"/>
                    </a:moveTo>
                    <a:lnTo>
                      <a:pt x="6645160" y="0"/>
                    </a:lnTo>
                    <a:cubicBezTo>
                      <a:pt x="6647607" y="0"/>
                      <a:pt x="6649954" y="972"/>
                      <a:pt x="6651683" y="2702"/>
                    </a:cubicBezTo>
                    <a:cubicBezTo>
                      <a:pt x="6653413" y="4432"/>
                      <a:pt x="6654385" y="6778"/>
                      <a:pt x="6654385" y="9225"/>
                    </a:cubicBezTo>
                    <a:lnTo>
                      <a:pt x="6654385" y="567178"/>
                    </a:lnTo>
                    <a:cubicBezTo>
                      <a:pt x="6654385" y="569625"/>
                      <a:pt x="6653413" y="571971"/>
                      <a:pt x="6651683" y="573701"/>
                    </a:cubicBezTo>
                    <a:cubicBezTo>
                      <a:pt x="6649954" y="575431"/>
                      <a:pt x="6647607" y="576403"/>
                      <a:pt x="6645160" y="576403"/>
                    </a:cubicBezTo>
                    <a:lnTo>
                      <a:pt x="9225" y="576403"/>
                    </a:lnTo>
                    <a:cubicBezTo>
                      <a:pt x="6778" y="576403"/>
                      <a:pt x="4432" y="575431"/>
                      <a:pt x="2702" y="573701"/>
                    </a:cubicBezTo>
                    <a:cubicBezTo>
                      <a:pt x="972" y="571971"/>
                      <a:pt x="0" y="569625"/>
                      <a:pt x="0" y="567178"/>
                    </a:cubicBezTo>
                    <a:lnTo>
                      <a:pt x="0" y="9225"/>
                    </a:lnTo>
                    <a:cubicBezTo>
                      <a:pt x="0" y="6778"/>
                      <a:pt x="972" y="4432"/>
                      <a:pt x="2702" y="2702"/>
                    </a:cubicBezTo>
                    <a:cubicBezTo>
                      <a:pt x="4432" y="972"/>
                      <a:pt x="6778" y="0"/>
                      <a:pt x="9225" y="0"/>
                    </a:cubicBezTo>
                    <a:close/>
                  </a:path>
                </a:pathLst>
              </a:custGeom>
              <a:solidFill>
                <a:srgbClr val="FFFFFF">
                  <a:alpha val="58824"/>
                </a:srgbClr>
              </a:soli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6654385" cy="604978"/>
              </a:xfrm>
              <a:prstGeom prst="rect">
                <a:avLst/>
              </a:prstGeom>
            </p:spPr>
            <p:txBody>
              <a:bodyPr lIns="33697" tIns="33697" rIns="33697" bIns="3369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3207966" y="627211"/>
              <a:ext cx="19157408" cy="1649025"/>
              <a:chOff x="0" y="0"/>
              <a:chExt cx="5002127" cy="43057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002127" cy="430571"/>
              </a:xfrm>
              <a:custGeom>
                <a:avLst/>
                <a:gdLst/>
                <a:ahLst/>
                <a:cxnLst/>
                <a:rect l="l" t="t" r="r" b="b"/>
                <a:pathLst>
                  <a:path w="5002127" h="430571">
                    <a:moveTo>
                      <a:pt x="10777" y="0"/>
                    </a:moveTo>
                    <a:lnTo>
                      <a:pt x="4991351" y="0"/>
                    </a:lnTo>
                    <a:cubicBezTo>
                      <a:pt x="4997302" y="0"/>
                      <a:pt x="5002127" y="4825"/>
                      <a:pt x="5002127" y="10777"/>
                    </a:cubicBezTo>
                    <a:lnTo>
                      <a:pt x="5002127" y="419795"/>
                    </a:lnTo>
                    <a:cubicBezTo>
                      <a:pt x="5002127" y="422653"/>
                      <a:pt x="5000992" y="425394"/>
                      <a:pt x="4998971" y="427415"/>
                    </a:cubicBezTo>
                    <a:cubicBezTo>
                      <a:pt x="4996950" y="429436"/>
                      <a:pt x="4994209" y="430571"/>
                      <a:pt x="4991351" y="430571"/>
                    </a:cubicBezTo>
                    <a:lnTo>
                      <a:pt x="10777" y="430571"/>
                    </a:lnTo>
                    <a:cubicBezTo>
                      <a:pt x="4825" y="430571"/>
                      <a:pt x="0" y="425747"/>
                      <a:pt x="0" y="419795"/>
                    </a:cubicBezTo>
                    <a:lnTo>
                      <a:pt x="0" y="10777"/>
                    </a:lnTo>
                    <a:cubicBezTo>
                      <a:pt x="0" y="4825"/>
                      <a:pt x="4825" y="0"/>
                      <a:pt x="1077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30D33">
                      <a:alpha val="100000"/>
                    </a:srgbClr>
                  </a:gs>
                  <a:gs pos="100000">
                    <a:srgbClr val="00353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5002127" cy="459146"/>
              </a:xfrm>
              <a:prstGeom prst="rect">
                <a:avLst/>
              </a:prstGeom>
            </p:spPr>
            <p:txBody>
              <a:bodyPr lIns="38373" tIns="38373" rIns="38373" bIns="38373" rtlCol="0" anchor="ctr"/>
              <a:lstStyle/>
              <a:p>
                <a:pPr algn="ctr">
                  <a:lnSpc>
                    <a:spcPts val="1866"/>
                  </a:lnSpc>
                </a:pPr>
                <a:r>
                  <a:rPr lang="id-ID" sz="1333" noProof="1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Pembentukan Tim Efektif guna mendukung pelaksanaan proyek perubahan sesuai dengan yang telah direncanakan agar dapat mencapai tujuan dengan baik dan tepat waktu.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3066934" cy="2903447"/>
              <a:chOff x="0" y="0"/>
              <a:chExt cx="608859" cy="57640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08859" cy="576403"/>
              </a:xfrm>
              <a:custGeom>
                <a:avLst/>
                <a:gdLst/>
                <a:ahLst/>
                <a:cxnLst/>
                <a:rect l="l" t="t" r="r" b="b"/>
                <a:pathLst>
                  <a:path w="608859" h="576403">
                    <a:moveTo>
                      <a:pt x="67315" y="0"/>
                    </a:moveTo>
                    <a:lnTo>
                      <a:pt x="541544" y="0"/>
                    </a:lnTo>
                    <a:cubicBezTo>
                      <a:pt x="578721" y="0"/>
                      <a:pt x="608859" y="30138"/>
                      <a:pt x="608859" y="67315"/>
                    </a:cubicBezTo>
                    <a:lnTo>
                      <a:pt x="608859" y="509088"/>
                    </a:lnTo>
                    <a:cubicBezTo>
                      <a:pt x="608859" y="546265"/>
                      <a:pt x="578721" y="576403"/>
                      <a:pt x="541544" y="576403"/>
                    </a:cubicBezTo>
                    <a:lnTo>
                      <a:pt x="67315" y="576403"/>
                    </a:lnTo>
                    <a:cubicBezTo>
                      <a:pt x="30138" y="576403"/>
                      <a:pt x="0" y="546265"/>
                      <a:pt x="0" y="509088"/>
                    </a:cubicBezTo>
                    <a:lnTo>
                      <a:pt x="0" y="67315"/>
                    </a:lnTo>
                    <a:cubicBezTo>
                      <a:pt x="0" y="30138"/>
                      <a:pt x="30138" y="0"/>
                      <a:pt x="6731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608859" cy="604978"/>
              </a:xfrm>
              <a:prstGeom prst="rect">
                <a:avLst/>
              </a:prstGeom>
            </p:spPr>
            <p:txBody>
              <a:bodyPr lIns="33697" tIns="33697" rIns="33697" bIns="3369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202255" y="273944"/>
              <a:ext cx="2622698" cy="2355560"/>
              <a:chOff x="0" y="0"/>
              <a:chExt cx="520668" cy="46763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20668" cy="467634"/>
              </a:xfrm>
              <a:custGeom>
                <a:avLst/>
                <a:gdLst/>
                <a:ahLst/>
                <a:cxnLst/>
                <a:rect l="l" t="t" r="r" b="b"/>
                <a:pathLst>
                  <a:path w="520668" h="467634">
                    <a:moveTo>
                      <a:pt x="78717" y="0"/>
                    </a:moveTo>
                    <a:lnTo>
                      <a:pt x="441951" y="0"/>
                    </a:lnTo>
                    <a:cubicBezTo>
                      <a:pt x="462828" y="0"/>
                      <a:pt x="482850" y="8293"/>
                      <a:pt x="497612" y="23056"/>
                    </a:cubicBezTo>
                    <a:cubicBezTo>
                      <a:pt x="512374" y="37818"/>
                      <a:pt x="520668" y="57840"/>
                      <a:pt x="520668" y="78717"/>
                    </a:cubicBezTo>
                    <a:lnTo>
                      <a:pt x="520668" y="388917"/>
                    </a:lnTo>
                    <a:cubicBezTo>
                      <a:pt x="520668" y="409794"/>
                      <a:pt x="512374" y="429816"/>
                      <a:pt x="497612" y="444579"/>
                    </a:cubicBezTo>
                    <a:cubicBezTo>
                      <a:pt x="482850" y="459341"/>
                      <a:pt x="462828" y="467634"/>
                      <a:pt x="441951" y="467634"/>
                    </a:cubicBezTo>
                    <a:lnTo>
                      <a:pt x="78717" y="467634"/>
                    </a:lnTo>
                    <a:cubicBezTo>
                      <a:pt x="35243" y="467634"/>
                      <a:pt x="0" y="432392"/>
                      <a:pt x="0" y="388917"/>
                    </a:cubicBezTo>
                    <a:lnTo>
                      <a:pt x="0" y="78717"/>
                    </a:lnTo>
                    <a:cubicBezTo>
                      <a:pt x="0" y="57840"/>
                      <a:pt x="8293" y="37818"/>
                      <a:pt x="23056" y="23056"/>
                    </a:cubicBezTo>
                    <a:cubicBezTo>
                      <a:pt x="37818" y="8293"/>
                      <a:pt x="57840" y="0"/>
                      <a:pt x="7871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30D33">
                      <a:alpha val="100000"/>
                    </a:srgbClr>
                  </a:gs>
                  <a:gs pos="100000">
                    <a:srgbClr val="00353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520668" cy="496209"/>
              </a:xfrm>
              <a:prstGeom prst="rect">
                <a:avLst/>
              </a:prstGeom>
            </p:spPr>
            <p:txBody>
              <a:bodyPr lIns="33697" tIns="33697" rIns="33697" bIns="3369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sp>
          <p:nvSpPr>
            <p:cNvPr id="30" name="Freeform 30"/>
            <p:cNvSpPr/>
            <p:nvPr/>
          </p:nvSpPr>
          <p:spPr>
            <a:xfrm flipH="1" flipV="1">
              <a:off x="863300" y="812711"/>
              <a:ext cx="1464403" cy="1278024"/>
            </a:xfrm>
            <a:custGeom>
              <a:avLst/>
              <a:gdLst/>
              <a:ahLst/>
              <a:cxnLst/>
              <a:rect l="l" t="t" r="r" b="b"/>
              <a:pathLst>
                <a:path w="1464403" h="1278024">
                  <a:moveTo>
                    <a:pt x="1464403" y="1278024"/>
                  </a:moveTo>
                  <a:lnTo>
                    <a:pt x="0" y="1278024"/>
                  </a:lnTo>
                  <a:lnTo>
                    <a:pt x="0" y="0"/>
                  </a:lnTo>
                  <a:lnTo>
                    <a:pt x="1464403" y="0"/>
                  </a:lnTo>
                  <a:lnTo>
                    <a:pt x="1464403" y="1278024"/>
                  </a:lnTo>
                  <a:close/>
                </a:path>
              </a:pathLst>
            </a:custGeom>
            <a:blipFill>
              <a:blip r:embed="rId2">
                <a:alphaModFix amt="3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490240" y="950916"/>
              <a:ext cx="1908236" cy="1129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65"/>
                </a:lnSpc>
                <a:spcBef>
                  <a:spcPct val="0"/>
                </a:spcBef>
              </a:pPr>
              <a:r>
                <a:rPr lang="id-ID" sz="1220" b="1" spc="79" noProof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Terbentuknya Tim Efektif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14929" y="4957101"/>
            <a:ext cx="11366474" cy="1449779"/>
            <a:chOff x="0" y="0"/>
            <a:chExt cx="22732948" cy="2899559"/>
          </a:xfrm>
        </p:grpSpPr>
        <p:grpSp>
          <p:nvGrpSpPr>
            <p:cNvPr id="33" name="Group 33"/>
            <p:cNvGrpSpPr/>
            <p:nvPr/>
          </p:nvGrpSpPr>
          <p:grpSpPr>
            <a:xfrm>
              <a:off x="352695" y="419100"/>
              <a:ext cx="22380253" cy="1938578"/>
              <a:chOff x="0" y="0"/>
              <a:chExt cx="6654385" cy="57640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654385" cy="576403"/>
              </a:xfrm>
              <a:custGeom>
                <a:avLst/>
                <a:gdLst/>
                <a:ahLst/>
                <a:cxnLst/>
                <a:rect l="l" t="t" r="r" b="b"/>
                <a:pathLst>
                  <a:path w="6654385" h="576403">
                    <a:moveTo>
                      <a:pt x="9225" y="0"/>
                    </a:moveTo>
                    <a:lnTo>
                      <a:pt x="6645160" y="0"/>
                    </a:lnTo>
                    <a:cubicBezTo>
                      <a:pt x="6647607" y="0"/>
                      <a:pt x="6649954" y="972"/>
                      <a:pt x="6651683" y="2702"/>
                    </a:cubicBezTo>
                    <a:cubicBezTo>
                      <a:pt x="6653413" y="4432"/>
                      <a:pt x="6654385" y="6778"/>
                      <a:pt x="6654385" y="9225"/>
                    </a:cubicBezTo>
                    <a:lnTo>
                      <a:pt x="6654385" y="567178"/>
                    </a:lnTo>
                    <a:cubicBezTo>
                      <a:pt x="6654385" y="569625"/>
                      <a:pt x="6653413" y="571971"/>
                      <a:pt x="6651683" y="573701"/>
                    </a:cubicBezTo>
                    <a:cubicBezTo>
                      <a:pt x="6649954" y="575431"/>
                      <a:pt x="6647607" y="576403"/>
                      <a:pt x="6645160" y="576403"/>
                    </a:cubicBezTo>
                    <a:lnTo>
                      <a:pt x="9225" y="576403"/>
                    </a:lnTo>
                    <a:cubicBezTo>
                      <a:pt x="6778" y="576403"/>
                      <a:pt x="4432" y="575431"/>
                      <a:pt x="2702" y="573701"/>
                    </a:cubicBezTo>
                    <a:cubicBezTo>
                      <a:pt x="972" y="571971"/>
                      <a:pt x="0" y="569625"/>
                      <a:pt x="0" y="567178"/>
                    </a:cubicBezTo>
                    <a:lnTo>
                      <a:pt x="0" y="9225"/>
                    </a:lnTo>
                    <a:cubicBezTo>
                      <a:pt x="0" y="6778"/>
                      <a:pt x="972" y="4432"/>
                      <a:pt x="2702" y="2702"/>
                    </a:cubicBezTo>
                    <a:cubicBezTo>
                      <a:pt x="4432" y="972"/>
                      <a:pt x="6778" y="0"/>
                      <a:pt x="9225" y="0"/>
                    </a:cubicBezTo>
                    <a:close/>
                  </a:path>
                </a:pathLst>
              </a:custGeom>
              <a:solidFill>
                <a:srgbClr val="F7F7F7">
                  <a:alpha val="58824"/>
                </a:srgbClr>
              </a:soli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6654385" cy="604978"/>
              </a:xfrm>
              <a:prstGeom prst="rect">
                <a:avLst/>
              </a:prstGeom>
            </p:spPr>
            <p:txBody>
              <a:bodyPr lIns="33697" tIns="33697" rIns="33697" bIns="3369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3358406" y="563877"/>
              <a:ext cx="19157408" cy="1649025"/>
              <a:chOff x="0" y="0"/>
              <a:chExt cx="5002127" cy="43057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002127" cy="430571"/>
              </a:xfrm>
              <a:custGeom>
                <a:avLst/>
                <a:gdLst/>
                <a:ahLst/>
                <a:cxnLst/>
                <a:rect l="l" t="t" r="r" b="b"/>
                <a:pathLst>
                  <a:path w="5002127" h="430571">
                    <a:moveTo>
                      <a:pt x="10777" y="0"/>
                    </a:moveTo>
                    <a:lnTo>
                      <a:pt x="4991351" y="0"/>
                    </a:lnTo>
                    <a:cubicBezTo>
                      <a:pt x="4997302" y="0"/>
                      <a:pt x="5002127" y="4825"/>
                      <a:pt x="5002127" y="10777"/>
                    </a:cubicBezTo>
                    <a:lnTo>
                      <a:pt x="5002127" y="419795"/>
                    </a:lnTo>
                    <a:cubicBezTo>
                      <a:pt x="5002127" y="422653"/>
                      <a:pt x="5000992" y="425394"/>
                      <a:pt x="4998971" y="427415"/>
                    </a:cubicBezTo>
                    <a:cubicBezTo>
                      <a:pt x="4996950" y="429436"/>
                      <a:pt x="4994209" y="430571"/>
                      <a:pt x="4991351" y="430571"/>
                    </a:cubicBezTo>
                    <a:lnTo>
                      <a:pt x="10777" y="430571"/>
                    </a:lnTo>
                    <a:cubicBezTo>
                      <a:pt x="4825" y="430571"/>
                      <a:pt x="0" y="425747"/>
                      <a:pt x="0" y="419795"/>
                    </a:cubicBezTo>
                    <a:lnTo>
                      <a:pt x="0" y="10777"/>
                    </a:lnTo>
                    <a:cubicBezTo>
                      <a:pt x="0" y="4825"/>
                      <a:pt x="4825" y="0"/>
                      <a:pt x="1077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30D33">
                      <a:alpha val="100000"/>
                    </a:srgbClr>
                  </a:gs>
                  <a:gs pos="100000">
                    <a:srgbClr val="00353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5002127" cy="459146"/>
              </a:xfrm>
              <a:prstGeom prst="rect">
                <a:avLst/>
              </a:prstGeom>
            </p:spPr>
            <p:txBody>
              <a:bodyPr lIns="38373" tIns="38373" rIns="38373" bIns="38373" rtlCol="0" anchor="ctr"/>
              <a:lstStyle/>
              <a:p>
                <a:pPr algn="ctr">
                  <a:lnSpc>
                    <a:spcPts val="1866"/>
                  </a:lnSpc>
                </a:pPr>
                <a:r>
                  <a:rPr lang="id-ID" sz="1333" noProof="1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Tersedianya sistem pendaftaran TAT secara digital untuk menunjang efisiensi dan efektifitas pelayanan stakeholder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0" y="0"/>
              <a:ext cx="3062828" cy="2899559"/>
              <a:chOff x="0" y="0"/>
              <a:chExt cx="608859" cy="57640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08859" cy="576403"/>
              </a:xfrm>
              <a:custGeom>
                <a:avLst/>
                <a:gdLst/>
                <a:ahLst/>
                <a:cxnLst/>
                <a:rect l="l" t="t" r="r" b="b"/>
                <a:pathLst>
                  <a:path w="608859" h="576403">
                    <a:moveTo>
                      <a:pt x="67405" y="0"/>
                    </a:moveTo>
                    <a:lnTo>
                      <a:pt x="541454" y="0"/>
                    </a:lnTo>
                    <a:cubicBezTo>
                      <a:pt x="559331" y="0"/>
                      <a:pt x="576476" y="7102"/>
                      <a:pt x="589117" y="19743"/>
                    </a:cubicBezTo>
                    <a:cubicBezTo>
                      <a:pt x="601758" y="32384"/>
                      <a:pt x="608859" y="49528"/>
                      <a:pt x="608859" y="67405"/>
                    </a:cubicBezTo>
                    <a:lnTo>
                      <a:pt x="608859" y="508998"/>
                    </a:lnTo>
                    <a:cubicBezTo>
                      <a:pt x="608859" y="526875"/>
                      <a:pt x="601758" y="544020"/>
                      <a:pt x="589117" y="556660"/>
                    </a:cubicBezTo>
                    <a:cubicBezTo>
                      <a:pt x="576476" y="569301"/>
                      <a:pt x="559331" y="576403"/>
                      <a:pt x="541454" y="576403"/>
                    </a:cubicBezTo>
                    <a:lnTo>
                      <a:pt x="67405" y="576403"/>
                    </a:lnTo>
                    <a:cubicBezTo>
                      <a:pt x="49528" y="576403"/>
                      <a:pt x="32384" y="569301"/>
                      <a:pt x="19743" y="556660"/>
                    </a:cubicBezTo>
                    <a:cubicBezTo>
                      <a:pt x="7102" y="544020"/>
                      <a:pt x="0" y="526875"/>
                      <a:pt x="0" y="508998"/>
                    </a:cubicBezTo>
                    <a:lnTo>
                      <a:pt x="0" y="67405"/>
                    </a:lnTo>
                    <a:cubicBezTo>
                      <a:pt x="0" y="49528"/>
                      <a:pt x="7102" y="32384"/>
                      <a:pt x="19743" y="19743"/>
                    </a:cubicBezTo>
                    <a:cubicBezTo>
                      <a:pt x="32384" y="7102"/>
                      <a:pt x="49528" y="0"/>
                      <a:pt x="6740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608859" cy="604978"/>
              </a:xfrm>
              <a:prstGeom prst="rect">
                <a:avLst/>
              </a:prstGeom>
            </p:spPr>
            <p:txBody>
              <a:bodyPr lIns="33652" tIns="33652" rIns="33652" bIns="33652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01985" y="273577"/>
              <a:ext cx="2619187" cy="2352406"/>
              <a:chOff x="0" y="0"/>
              <a:chExt cx="520668" cy="467634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520668" cy="467634"/>
              </a:xfrm>
              <a:custGeom>
                <a:avLst/>
                <a:gdLst/>
                <a:ahLst/>
                <a:cxnLst/>
                <a:rect l="l" t="t" r="r" b="b"/>
                <a:pathLst>
                  <a:path w="520668" h="467634">
                    <a:moveTo>
                      <a:pt x="78823" y="0"/>
                    </a:moveTo>
                    <a:lnTo>
                      <a:pt x="441845" y="0"/>
                    </a:lnTo>
                    <a:cubicBezTo>
                      <a:pt x="462750" y="0"/>
                      <a:pt x="482799" y="8305"/>
                      <a:pt x="497581" y="23087"/>
                    </a:cubicBezTo>
                    <a:cubicBezTo>
                      <a:pt x="512363" y="37869"/>
                      <a:pt x="520668" y="57918"/>
                      <a:pt x="520668" y="78823"/>
                    </a:cubicBezTo>
                    <a:lnTo>
                      <a:pt x="520668" y="388812"/>
                    </a:lnTo>
                    <a:cubicBezTo>
                      <a:pt x="520668" y="432344"/>
                      <a:pt x="485378" y="467634"/>
                      <a:pt x="441845" y="467634"/>
                    </a:cubicBezTo>
                    <a:lnTo>
                      <a:pt x="78823" y="467634"/>
                    </a:lnTo>
                    <a:cubicBezTo>
                      <a:pt x="35290" y="467634"/>
                      <a:pt x="0" y="432344"/>
                      <a:pt x="0" y="388812"/>
                    </a:cubicBezTo>
                    <a:lnTo>
                      <a:pt x="0" y="78823"/>
                    </a:lnTo>
                    <a:cubicBezTo>
                      <a:pt x="0" y="35290"/>
                      <a:pt x="35290" y="0"/>
                      <a:pt x="7882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30D33">
                      <a:alpha val="100000"/>
                    </a:srgbClr>
                  </a:gs>
                  <a:gs pos="100000">
                    <a:srgbClr val="00353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520668" cy="496209"/>
              </a:xfrm>
              <a:prstGeom prst="rect">
                <a:avLst/>
              </a:prstGeom>
            </p:spPr>
            <p:txBody>
              <a:bodyPr lIns="33652" tIns="33652" rIns="33652" bIns="33652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sp>
          <p:nvSpPr>
            <p:cNvPr id="45" name="Freeform 45"/>
            <p:cNvSpPr/>
            <p:nvPr/>
          </p:nvSpPr>
          <p:spPr>
            <a:xfrm flipH="1" flipV="1">
              <a:off x="862144" y="811623"/>
              <a:ext cx="1462442" cy="1276313"/>
            </a:xfrm>
            <a:custGeom>
              <a:avLst/>
              <a:gdLst/>
              <a:ahLst/>
              <a:cxnLst/>
              <a:rect l="l" t="t" r="r" b="b"/>
              <a:pathLst>
                <a:path w="1462442" h="1276313">
                  <a:moveTo>
                    <a:pt x="1462443" y="1276313"/>
                  </a:moveTo>
                  <a:lnTo>
                    <a:pt x="0" y="1276313"/>
                  </a:lnTo>
                  <a:lnTo>
                    <a:pt x="0" y="0"/>
                  </a:lnTo>
                  <a:lnTo>
                    <a:pt x="1462443" y="0"/>
                  </a:lnTo>
                  <a:lnTo>
                    <a:pt x="1462443" y="1276313"/>
                  </a:lnTo>
                  <a:close/>
                </a:path>
              </a:pathLst>
            </a:custGeom>
            <a:blipFill>
              <a:blip r:embed="rId2">
                <a:alphaModFix amt="3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407840" y="550068"/>
              <a:ext cx="2281172" cy="1511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85"/>
                </a:lnSpc>
                <a:spcBef>
                  <a:spcPct val="0"/>
                </a:spcBef>
              </a:pPr>
              <a:r>
                <a:rPr lang="id-ID" sz="846" b="1" noProof="1">
                  <a:solidFill>
                    <a:srgbClr val="F7F7F7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Terlaksananya penambahan Fitur pendaftaran TAT Online pada Aplikasi Simpel BNN 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392240" y="3296829"/>
            <a:ext cx="11298823" cy="1450723"/>
            <a:chOff x="0" y="0"/>
            <a:chExt cx="22597647" cy="2901446"/>
          </a:xfrm>
        </p:grpSpPr>
        <p:grpSp>
          <p:nvGrpSpPr>
            <p:cNvPr id="48" name="Group 48"/>
            <p:cNvGrpSpPr/>
            <p:nvPr/>
          </p:nvGrpSpPr>
          <p:grpSpPr>
            <a:xfrm>
              <a:off x="217394" y="500484"/>
              <a:ext cx="22380253" cy="1938578"/>
              <a:chOff x="0" y="0"/>
              <a:chExt cx="6654385" cy="576403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6654385" cy="576403"/>
              </a:xfrm>
              <a:custGeom>
                <a:avLst/>
                <a:gdLst/>
                <a:ahLst/>
                <a:cxnLst/>
                <a:rect l="l" t="t" r="r" b="b"/>
                <a:pathLst>
                  <a:path w="6654385" h="576403">
                    <a:moveTo>
                      <a:pt x="9225" y="0"/>
                    </a:moveTo>
                    <a:lnTo>
                      <a:pt x="6645160" y="0"/>
                    </a:lnTo>
                    <a:cubicBezTo>
                      <a:pt x="6647607" y="0"/>
                      <a:pt x="6649954" y="972"/>
                      <a:pt x="6651683" y="2702"/>
                    </a:cubicBezTo>
                    <a:cubicBezTo>
                      <a:pt x="6653413" y="4432"/>
                      <a:pt x="6654385" y="6778"/>
                      <a:pt x="6654385" y="9225"/>
                    </a:cubicBezTo>
                    <a:lnTo>
                      <a:pt x="6654385" y="567178"/>
                    </a:lnTo>
                    <a:cubicBezTo>
                      <a:pt x="6654385" y="569625"/>
                      <a:pt x="6653413" y="571971"/>
                      <a:pt x="6651683" y="573701"/>
                    </a:cubicBezTo>
                    <a:cubicBezTo>
                      <a:pt x="6649954" y="575431"/>
                      <a:pt x="6647607" y="576403"/>
                      <a:pt x="6645160" y="576403"/>
                    </a:cubicBezTo>
                    <a:lnTo>
                      <a:pt x="9225" y="576403"/>
                    </a:lnTo>
                    <a:cubicBezTo>
                      <a:pt x="6778" y="576403"/>
                      <a:pt x="4432" y="575431"/>
                      <a:pt x="2702" y="573701"/>
                    </a:cubicBezTo>
                    <a:cubicBezTo>
                      <a:pt x="972" y="571971"/>
                      <a:pt x="0" y="569625"/>
                      <a:pt x="0" y="567178"/>
                    </a:cubicBezTo>
                    <a:lnTo>
                      <a:pt x="0" y="9225"/>
                    </a:lnTo>
                    <a:cubicBezTo>
                      <a:pt x="0" y="6778"/>
                      <a:pt x="972" y="4432"/>
                      <a:pt x="2702" y="2702"/>
                    </a:cubicBezTo>
                    <a:cubicBezTo>
                      <a:pt x="4432" y="972"/>
                      <a:pt x="6778" y="0"/>
                      <a:pt x="9225" y="0"/>
                    </a:cubicBezTo>
                    <a:close/>
                  </a:path>
                </a:pathLst>
              </a:custGeom>
              <a:solidFill>
                <a:srgbClr val="F7F7F7">
                  <a:alpha val="58824"/>
                </a:srgbClr>
              </a:soli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6654385" cy="604978"/>
              </a:xfrm>
              <a:prstGeom prst="rect">
                <a:avLst/>
              </a:prstGeom>
            </p:spPr>
            <p:txBody>
              <a:bodyPr lIns="33697" tIns="33697" rIns="33697" bIns="33697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3223105" y="645261"/>
              <a:ext cx="19157408" cy="1649025"/>
              <a:chOff x="0" y="0"/>
              <a:chExt cx="5002127" cy="430571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5002127" cy="430571"/>
              </a:xfrm>
              <a:custGeom>
                <a:avLst/>
                <a:gdLst/>
                <a:ahLst/>
                <a:cxnLst/>
                <a:rect l="l" t="t" r="r" b="b"/>
                <a:pathLst>
                  <a:path w="5002127" h="430571">
                    <a:moveTo>
                      <a:pt x="10777" y="0"/>
                    </a:moveTo>
                    <a:lnTo>
                      <a:pt x="4991351" y="0"/>
                    </a:lnTo>
                    <a:cubicBezTo>
                      <a:pt x="4997302" y="0"/>
                      <a:pt x="5002127" y="4825"/>
                      <a:pt x="5002127" y="10777"/>
                    </a:cubicBezTo>
                    <a:lnTo>
                      <a:pt x="5002127" y="419795"/>
                    </a:lnTo>
                    <a:cubicBezTo>
                      <a:pt x="5002127" y="422653"/>
                      <a:pt x="5000992" y="425394"/>
                      <a:pt x="4998971" y="427415"/>
                    </a:cubicBezTo>
                    <a:cubicBezTo>
                      <a:pt x="4996950" y="429436"/>
                      <a:pt x="4994209" y="430571"/>
                      <a:pt x="4991351" y="430571"/>
                    </a:cubicBezTo>
                    <a:lnTo>
                      <a:pt x="10777" y="430571"/>
                    </a:lnTo>
                    <a:cubicBezTo>
                      <a:pt x="4825" y="430571"/>
                      <a:pt x="0" y="425747"/>
                      <a:pt x="0" y="419795"/>
                    </a:cubicBezTo>
                    <a:lnTo>
                      <a:pt x="0" y="10777"/>
                    </a:lnTo>
                    <a:cubicBezTo>
                      <a:pt x="0" y="4825"/>
                      <a:pt x="4825" y="0"/>
                      <a:pt x="1077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30D33">
                      <a:alpha val="100000"/>
                    </a:srgbClr>
                  </a:gs>
                  <a:gs pos="100000">
                    <a:srgbClr val="00353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5002127" cy="459146"/>
              </a:xfrm>
              <a:prstGeom prst="rect">
                <a:avLst/>
              </a:prstGeom>
            </p:spPr>
            <p:txBody>
              <a:bodyPr lIns="38373" tIns="38373" rIns="38373" bIns="38373" rtlCol="0" anchor="ctr"/>
              <a:lstStyle/>
              <a:p>
                <a:pPr algn="ctr">
                  <a:lnSpc>
                    <a:spcPts val="1866"/>
                  </a:lnSpc>
                </a:pPr>
                <a:r>
                  <a:rPr lang="id-ID" sz="1333" noProof="1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Tersusunnya SOP Restorative Justice yang merupakan pedoman pelaksanaan tugas penyidik dalam menangani tindak pidana Narkotika oleh Pecandu Narkotika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0" y="0"/>
              <a:ext cx="3064821" cy="2901446"/>
              <a:chOff x="0" y="0"/>
              <a:chExt cx="608859" cy="576403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608859" cy="576403"/>
              </a:xfrm>
              <a:custGeom>
                <a:avLst/>
                <a:gdLst/>
                <a:ahLst/>
                <a:cxnLst/>
                <a:rect l="l" t="t" r="r" b="b"/>
                <a:pathLst>
                  <a:path w="608859" h="576403">
                    <a:moveTo>
                      <a:pt x="67362" y="0"/>
                    </a:moveTo>
                    <a:lnTo>
                      <a:pt x="541498" y="0"/>
                    </a:lnTo>
                    <a:cubicBezTo>
                      <a:pt x="559363" y="0"/>
                      <a:pt x="576497" y="7097"/>
                      <a:pt x="589129" y="19730"/>
                    </a:cubicBezTo>
                    <a:cubicBezTo>
                      <a:pt x="601762" y="32362"/>
                      <a:pt x="608859" y="49496"/>
                      <a:pt x="608859" y="67362"/>
                    </a:cubicBezTo>
                    <a:lnTo>
                      <a:pt x="608859" y="509041"/>
                    </a:lnTo>
                    <a:cubicBezTo>
                      <a:pt x="608859" y="526907"/>
                      <a:pt x="601762" y="544041"/>
                      <a:pt x="589129" y="556673"/>
                    </a:cubicBezTo>
                    <a:cubicBezTo>
                      <a:pt x="576497" y="569306"/>
                      <a:pt x="559363" y="576403"/>
                      <a:pt x="541498" y="576403"/>
                    </a:cubicBezTo>
                    <a:lnTo>
                      <a:pt x="67362" y="576403"/>
                    </a:lnTo>
                    <a:cubicBezTo>
                      <a:pt x="30159" y="576403"/>
                      <a:pt x="0" y="546244"/>
                      <a:pt x="0" y="509041"/>
                    </a:cubicBezTo>
                    <a:lnTo>
                      <a:pt x="0" y="67362"/>
                    </a:lnTo>
                    <a:cubicBezTo>
                      <a:pt x="0" y="49496"/>
                      <a:pt x="7097" y="32362"/>
                      <a:pt x="19730" y="19730"/>
                    </a:cubicBezTo>
                    <a:cubicBezTo>
                      <a:pt x="32362" y="7097"/>
                      <a:pt x="49496" y="0"/>
                      <a:pt x="67362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608859" cy="604978"/>
              </a:xfrm>
              <a:prstGeom prst="rect">
                <a:avLst/>
              </a:prstGeom>
            </p:spPr>
            <p:txBody>
              <a:bodyPr lIns="33674" tIns="33674" rIns="33674" bIns="33674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202116" y="273755"/>
              <a:ext cx="2620891" cy="2353936"/>
              <a:chOff x="0" y="0"/>
              <a:chExt cx="520668" cy="467634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520668" cy="467634"/>
              </a:xfrm>
              <a:custGeom>
                <a:avLst/>
                <a:gdLst/>
                <a:ahLst/>
                <a:cxnLst/>
                <a:rect l="l" t="t" r="r" b="b"/>
                <a:pathLst>
                  <a:path w="520668" h="467634">
                    <a:moveTo>
                      <a:pt x="78771" y="0"/>
                    </a:moveTo>
                    <a:lnTo>
                      <a:pt x="441896" y="0"/>
                    </a:lnTo>
                    <a:cubicBezTo>
                      <a:pt x="462788" y="0"/>
                      <a:pt x="482824" y="8299"/>
                      <a:pt x="497596" y="23072"/>
                    </a:cubicBezTo>
                    <a:cubicBezTo>
                      <a:pt x="512369" y="37844"/>
                      <a:pt x="520668" y="57880"/>
                      <a:pt x="520668" y="78771"/>
                    </a:cubicBezTo>
                    <a:lnTo>
                      <a:pt x="520668" y="388863"/>
                    </a:lnTo>
                    <a:cubicBezTo>
                      <a:pt x="520668" y="409755"/>
                      <a:pt x="512369" y="429790"/>
                      <a:pt x="497596" y="444563"/>
                    </a:cubicBezTo>
                    <a:cubicBezTo>
                      <a:pt x="482824" y="459335"/>
                      <a:pt x="462788" y="467634"/>
                      <a:pt x="441896" y="467634"/>
                    </a:cubicBezTo>
                    <a:lnTo>
                      <a:pt x="78771" y="467634"/>
                    </a:lnTo>
                    <a:cubicBezTo>
                      <a:pt x="57880" y="467634"/>
                      <a:pt x="37844" y="459335"/>
                      <a:pt x="23072" y="444563"/>
                    </a:cubicBezTo>
                    <a:cubicBezTo>
                      <a:pt x="8299" y="429790"/>
                      <a:pt x="0" y="409755"/>
                      <a:pt x="0" y="388863"/>
                    </a:cubicBezTo>
                    <a:lnTo>
                      <a:pt x="0" y="78771"/>
                    </a:lnTo>
                    <a:cubicBezTo>
                      <a:pt x="0" y="57880"/>
                      <a:pt x="8299" y="37844"/>
                      <a:pt x="23072" y="23072"/>
                    </a:cubicBezTo>
                    <a:cubicBezTo>
                      <a:pt x="37844" y="8299"/>
                      <a:pt x="57880" y="0"/>
                      <a:pt x="7877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30D33">
                      <a:alpha val="100000"/>
                    </a:srgbClr>
                  </a:gs>
                  <a:gs pos="100000">
                    <a:srgbClr val="00353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0" y="-28575"/>
                <a:ext cx="520668" cy="496209"/>
              </a:xfrm>
              <a:prstGeom prst="rect">
                <a:avLst/>
              </a:prstGeom>
            </p:spPr>
            <p:txBody>
              <a:bodyPr lIns="33674" tIns="33674" rIns="33674" bIns="33674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sp>
          <p:nvSpPr>
            <p:cNvPr id="60" name="TextBox 60"/>
            <p:cNvSpPr txBox="1"/>
            <p:nvPr/>
          </p:nvSpPr>
          <p:spPr>
            <a:xfrm>
              <a:off x="370748" y="1025962"/>
              <a:ext cx="2323320" cy="8229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9"/>
                </a:lnSpc>
                <a:spcBef>
                  <a:spcPct val="0"/>
                </a:spcBef>
              </a:pPr>
              <a:r>
                <a:rPr lang="id-ID" sz="806" b="1" noProof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Tersedianya Standar Operasional prosedur (SOP)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4408964" y="139950"/>
            <a:ext cx="3378405" cy="1594709"/>
            <a:chOff x="0" y="0"/>
            <a:chExt cx="6756810" cy="3189418"/>
          </a:xfrm>
        </p:grpSpPr>
        <p:sp>
          <p:nvSpPr>
            <p:cNvPr id="62" name="AutoShape 62"/>
            <p:cNvSpPr/>
            <p:nvPr/>
          </p:nvSpPr>
          <p:spPr>
            <a:xfrm flipV="1">
              <a:off x="88" y="1701832"/>
              <a:ext cx="6531380" cy="21493"/>
            </a:xfrm>
            <a:prstGeom prst="line">
              <a:avLst/>
            </a:prstGeom>
            <a:ln w="25400" cap="flat">
              <a:solidFill>
                <a:srgbClr val="FBF9F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0"/>
              <a:ext cx="6756810" cy="171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43"/>
                </a:lnSpc>
              </a:pPr>
              <a:r>
                <a:rPr lang="id-ID" sz="5619" b="1" noProof="1">
                  <a:solidFill>
                    <a:srgbClr val="4EA46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OUTPUT 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1155480" y="1701832"/>
              <a:ext cx="4204654" cy="1487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28"/>
                </a:lnSpc>
              </a:pPr>
              <a:r>
                <a:rPr lang="id-ID" sz="4857" b="1" noProof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KUNCI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38942" y="6301108"/>
            <a:ext cx="2127318" cy="212731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44874" y="6301108"/>
            <a:ext cx="329581" cy="3295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12280" y="1992230"/>
            <a:ext cx="559441" cy="55944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64564" y="2196839"/>
            <a:ext cx="11020227" cy="954573"/>
            <a:chOff x="0" y="0"/>
            <a:chExt cx="6654385" cy="5764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654385" cy="576403"/>
            </a:xfrm>
            <a:custGeom>
              <a:avLst/>
              <a:gdLst/>
              <a:ahLst/>
              <a:cxnLst/>
              <a:rect l="l" t="t" r="r" b="b"/>
              <a:pathLst>
                <a:path w="6654385" h="576403">
                  <a:moveTo>
                    <a:pt x="9367" y="0"/>
                  </a:moveTo>
                  <a:lnTo>
                    <a:pt x="6645018" y="0"/>
                  </a:lnTo>
                  <a:cubicBezTo>
                    <a:pt x="6650192" y="0"/>
                    <a:pt x="6654385" y="4194"/>
                    <a:pt x="6654385" y="9367"/>
                  </a:cubicBezTo>
                  <a:lnTo>
                    <a:pt x="6654385" y="567036"/>
                  </a:lnTo>
                  <a:cubicBezTo>
                    <a:pt x="6654385" y="572209"/>
                    <a:pt x="6650192" y="576403"/>
                    <a:pt x="6645018" y="576403"/>
                  </a:cubicBezTo>
                  <a:lnTo>
                    <a:pt x="9367" y="576403"/>
                  </a:lnTo>
                  <a:cubicBezTo>
                    <a:pt x="4194" y="576403"/>
                    <a:pt x="0" y="572209"/>
                    <a:pt x="0" y="567036"/>
                  </a:cubicBezTo>
                  <a:lnTo>
                    <a:pt x="0" y="9367"/>
                  </a:lnTo>
                  <a:cubicBezTo>
                    <a:pt x="0" y="4194"/>
                    <a:pt x="4194" y="0"/>
                    <a:pt x="9367" y="0"/>
                  </a:cubicBez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6654385" cy="604978"/>
            </a:xfrm>
            <a:prstGeom prst="rect">
              <a:avLst/>
            </a:prstGeom>
          </p:spPr>
          <p:txBody>
            <a:bodyPr lIns="33697" tIns="33697" rIns="33697" bIns="3369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44602" y="2268128"/>
            <a:ext cx="9433271" cy="811994"/>
            <a:chOff x="0" y="0"/>
            <a:chExt cx="5002127" cy="4305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02127" cy="430571"/>
            </a:xfrm>
            <a:custGeom>
              <a:avLst/>
              <a:gdLst/>
              <a:ahLst/>
              <a:cxnLst/>
              <a:rect l="l" t="t" r="r" b="b"/>
              <a:pathLst>
                <a:path w="5002127" h="430571">
                  <a:moveTo>
                    <a:pt x="10943" y="0"/>
                  </a:moveTo>
                  <a:lnTo>
                    <a:pt x="4991184" y="0"/>
                  </a:lnTo>
                  <a:cubicBezTo>
                    <a:pt x="4994087" y="0"/>
                    <a:pt x="4996870" y="1153"/>
                    <a:pt x="4998922" y="3205"/>
                  </a:cubicBezTo>
                  <a:cubicBezTo>
                    <a:pt x="5000974" y="5257"/>
                    <a:pt x="5002127" y="8041"/>
                    <a:pt x="5002127" y="10943"/>
                  </a:cubicBezTo>
                  <a:lnTo>
                    <a:pt x="5002127" y="419629"/>
                  </a:lnTo>
                  <a:cubicBezTo>
                    <a:pt x="5002127" y="422531"/>
                    <a:pt x="5000974" y="425314"/>
                    <a:pt x="4998922" y="427366"/>
                  </a:cubicBezTo>
                  <a:cubicBezTo>
                    <a:pt x="4996870" y="429419"/>
                    <a:pt x="4994087" y="430571"/>
                    <a:pt x="4991184" y="430571"/>
                  </a:cubicBezTo>
                  <a:lnTo>
                    <a:pt x="10943" y="430571"/>
                  </a:lnTo>
                  <a:cubicBezTo>
                    <a:pt x="8041" y="430571"/>
                    <a:pt x="5257" y="429419"/>
                    <a:pt x="3205" y="427366"/>
                  </a:cubicBezTo>
                  <a:cubicBezTo>
                    <a:pt x="1153" y="425314"/>
                    <a:pt x="0" y="422531"/>
                    <a:pt x="0" y="419629"/>
                  </a:cubicBezTo>
                  <a:lnTo>
                    <a:pt x="0" y="10943"/>
                  </a:lnTo>
                  <a:cubicBezTo>
                    <a:pt x="0" y="8041"/>
                    <a:pt x="1153" y="5257"/>
                    <a:pt x="3205" y="3205"/>
                  </a:cubicBezTo>
                  <a:cubicBezTo>
                    <a:pt x="5257" y="1153"/>
                    <a:pt x="8041" y="0"/>
                    <a:pt x="1094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30D33">
                    <a:alpha val="100000"/>
                  </a:srgbClr>
                </a:gs>
                <a:gs pos="100000">
                  <a:srgbClr val="00353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5002127" cy="459146"/>
            </a:xfrm>
            <a:prstGeom prst="rect">
              <a:avLst/>
            </a:prstGeom>
          </p:spPr>
          <p:txBody>
            <a:bodyPr lIns="38373" tIns="38373" rIns="38373" bIns="38373" rtlCol="0" anchor="ctr"/>
            <a:lstStyle/>
            <a:p>
              <a:pPr algn="ctr">
                <a:lnSpc>
                  <a:spcPts val="1866"/>
                </a:lnSpc>
              </a:pPr>
              <a:r>
                <a:rPr lang="id-ID" sz="1333" noProof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Terbangunnya Kolaborasi dan hubungan yang baik antar stakeholder dalam penanganan Pecandu Narkotika dan korban penyalahgunaan Narkotika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84976" y="1640002"/>
            <a:ext cx="1926005" cy="1823336"/>
            <a:chOff x="0" y="0"/>
            <a:chExt cx="3852009" cy="364667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3852009" cy="3646672"/>
              <a:chOff x="0" y="0"/>
              <a:chExt cx="608859" cy="57640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08859" cy="576403"/>
              </a:xfrm>
              <a:custGeom>
                <a:avLst/>
                <a:gdLst/>
                <a:ahLst/>
                <a:cxnLst/>
                <a:rect l="l" t="t" r="r" b="b"/>
                <a:pathLst>
                  <a:path w="608859" h="576403">
                    <a:moveTo>
                      <a:pt x="59114" y="0"/>
                    </a:moveTo>
                    <a:lnTo>
                      <a:pt x="549746" y="0"/>
                    </a:lnTo>
                    <a:cubicBezTo>
                      <a:pt x="565423" y="0"/>
                      <a:pt x="580459" y="6228"/>
                      <a:pt x="591545" y="17314"/>
                    </a:cubicBezTo>
                    <a:cubicBezTo>
                      <a:pt x="602631" y="28400"/>
                      <a:pt x="608859" y="43436"/>
                      <a:pt x="608859" y="59114"/>
                    </a:cubicBezTo>
                    <a:lnTo>
                      <a:pt x="608859" y="517289"/>
                    </a:lnTo>
                    <a:cubicBezTo>
                      <a:pt x="608859" y="532967"/>
                      <a:pt x="602631" y="548003"/>
                      <a:pt x="591545" y="559089"/>
                    </a:cubicBezTo>
                    <a:cubicBezTo>
                      <a:pt x="580459" y="570175"/>
                      <a:pt x="565423" y="576403"/>
                      <a:pt x="549746" y="576403"/>
                    </a:cubicBezTo>
                    <a:lnTo>
                      <a:pt x="59114" y="576403"/>
                    </a:lnTo>
                    <a:cubicBezTo>
                      <a:pt x="43436" y="576403"/>
                      <a:pt x="28400" y="570175"/>
                      <a:pt x="17314" y="559089"/>
                    </a:cubicBezTo>
                    <a:cubicBezTo>
                      <a:pt x="6228" y="548003"/>
                      <a:pt x="0" y="532967"/>
                      <a:pt x="0" y="517289"/>
                    </a:cubicBezTo>
                    <a:lnTo>
                      <a:pt x="0" y="59114"/>
                    </a:lnTo>
                    <a:cubicBezTo>
                      <a:pt x="0" y="43436"/>
                      <a:pt x="6228" y="28400"/>
                      <a:pt x="17314" y="17314"/>
                    </a:cubicBezTo>
                    <a:cubicBezTo>
                      <a:pt x="28400" y="6228"/>
                      <a:pt x="43436" y="0"/>
                      <a:pt x="5911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608859" cy="604978"/>
              </a:xfrm>
              <a:prstGeom prst="rect">
                <a:avLst/>
              </a:prstGeom>
            </p:spPr>
            <p:txBody>
              <a:bodyPr lIns="38373" tIns="38373" rIns="38373" bIns="38373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54029" y="344068"/>
              <a:ext cx="3294057" cy="2958536"/>
              <a:chOff x="0" y="0"/>
              <a:chExt cx="520668" cy="46763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20668" cy="467634"/>
              </a:xfrm>
              <a:custGeom>
                <a:avLst/>
                <a:gdLst/>
                <a:ahLst/>
                <a:cxnLst/>
                <a:rect l="l" t="t" r="r" b="b"/>
                <a:pathLst>
                  <a:path w="520668" h="467634">
                    <a:moveTo>
                      <a:pt x="69126" y="0"/>
                    </a:moveTo>
                    <a:lnTo>
                      <a:pt x="451541" y="0"/>
                    </a:lnTo>
                    <a:cubicBezTo>
                      <a:pt x="469875" y="0"/>
                      <a:pt x="487457" y="7283"/>
                      <a:pt x="500421" y="20247"/>
                    </a:cubicBezTo>
                    <a:cubicBezTo>
                      <a:pt x="513385" y="33210"/>
                      <a:pt x="520668" y="50793"/>
                      <a:pt x="520668" y="69126"/>
                    </a:cubicBezTo>
                    <a:lnTo>
                      <a:pt x="520668" y="398508"/>
                    </a:lnTo>
                    <a:cubicBezTo>
                      <a:pt x="520668" y="436685"/>
                      <a:pt x="489719" y="467634"/>
                      <a:pt x="451541" y="467634"/>
                    </a:cubicBezTo>
                    <a:lnTo>
                      <a:pt x="69126" y="467634"/>
                    </a:lnTo>
                    <a:cubicBezTo>
                      <a:pt x="30949" y="467634"/>
                      <a:pt x="0" y="436685"/>
                      <a:pt x="0" y="398508"/>
                    </a:cubicBezTo>
                    <a:lnTo>
                      <a:pt x="0" y="69126"/>
                    </a:lnTo>
                    <a:cubicBezTo>
                      <a:pt x="0" y="30949"/>
                      <a:pt x="30949" y="0"/>
                      <a:pt x="6912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30D33">
                      <a:alpha val="100000"/>
                    </a:srgbClr>
                  </a:gs>
                  <a:gs pos="100000">
                    <a:srgbClr val="00353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520668" cy="496209"/>
              </a:xfrm>
              <a:prstGeom prst="rect">
                <a:avLst/>
              </a:prstGeom>
            </p:spPr>
            <p:txBody>
              <a:bodyPr lIns="38373" tIns="38373" rIns="38373" bIns="38373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sp>
          <p:nvSpPr>
            <p:cNvPr id="24" name="Freeform 24"/>
            <p:cNvSpPr/>
            <p:nvPr/>
          </p:nvSpPr>
          <p:spPr>
            <a:xfrm flipH="1" flipV="1">
              <a:off x="1084288" y="1020749"/>
              <a:ext cx="1839261" cy="1605173"/>
            </a:xfrm>
            <a:custGeom>
              <a:avLst/>
              <a:gdLst/>
              <a:ahLst/>
              <a:cxnLst/>
              <a:rect l="l" t="t" r="r" b="b"/>
              <a:pathLst>
                <a:path w="1839261" h="1605173">
                  <a:moveTo>
                    <a:pt x="1839261" y="1605174"/>
                  </a:moveTo>
                  <a:lnTo>
                    <a:pt x="0" y="1605174"/>
                  </a:lnTo>
                  <a:lnTo>
                    <a:pt x="0" y="0"/>
                  </a:lnTo>
                  <a:lnTo>
                    <a:pt x="1839261" y="0"/>
                  </a:lnTo>
                  <a:lnTo>
                    <a:pt x="1839261" y="1605174"/>
                  </a:lnTo>
                  <a:close/>
                </a:path>
              </a:pathLst>
            </a:custGeom>
            <a:blipFill>
              <a:blip r:embed="rId2">
                <a:alphaModFix amt="3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401696" y="638582"/>
              <a:ext cx="2998721" cy="2273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79"/>
                </a:lnSpc>
                <a:spcBef>
                  <a:spcPct val="0"/>
                </a:spcBef>
              </a:pPr>
              <a:r>
                <a:rPr lang="id-ID" sz="1057" b="1" noProof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Terlaksananya Perjanjian Kerja Sama antar Polda Jatim dengan  BNNP Jatim dan Lembaga Rehabilitasi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84976" y="3943848"/>
            <a:ext cx="11627305" cy="1852570"/>
            <a:chOff x="0" y="0"/>
            <a:chExt cx="23254608" cy="3705140"/>
          </a:xfrm>
        </p:grpSpPr>
        <p:grpSp>
          <p:nvGrpSpPr>
            <p:cNvPr id="27" name="Group 27"/>
            <p:cNvGrpSpPr/>
            <p:nvPr/>
          </p:nvGrpSpPr>
          <p:grpSpPr>
            <a:xfrm>
              <a:off x="874355" y="755845"/>
              <a:ext cx="22380253" cy="1938578"/>
              <a:chOff x="0" y="0"/>
              <a:chExt cx="6654385" cy="57640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654385" cy="576403"/>
              </a:xfrm>
              <a:custGeom>
                <a:avLst/>
                <a:gdLst/>
                <a:ahLst/>
                <a:cxnLst/>
                <a:rect l="l" t="t" r="r" b="b"/>
                <a:pathLst>
                  <a:path w="6654385" h="576403">
                    <a:moveTo>
                      <a:pt x="9964" y="0"/>
                    </a:moveTo>
                    <a:lnTo>
                      <a:pt x="6644422" y="0"/>
                    </a:lnTo>
                    <a:cubicBezTo>
                      <a:pt x="6649924" y="0"/>
                      <a:pt x="6654385" y="4461"/>
                      <a:pt x="6654385" y="9964"/>
                    </a:cubicBezTo>
                    <a:lnTo>
                      <a:pt x="6654385" y="566439"/>
                    </a:lnTo>
                    <a:cubicBezTo>
                      <a:pt x="6654385" y="569082"/>
                      <a:pt x="6653336" y="571616"/>
                      <a:pt x="6651467" y="573485"/>
                    </a:cubicBezTo>
                    <a:cubicBezTo>
                      <a:pt x="6649599" y="575353"/>
                      <a:pt x="6647064" y="576403"/>
                      <a:pt x="6644422" y="576403"/>
                    </a:cubicBezTo>
                    <a:lnTo>
                      <a:pt x="9964" y="576403"/>
                    </a:lnTo>
                    <a:cubicBezTo>
                      <a:pt x="4461" y="576403"/>
                      <a:pt x="0" y="571942"/>
                      <a:pt x="0" y="566439"/>
                    </a:cubicBezTo>
                    <a:lnTo>
                      <a:pt x="0" y="9964"/>
                    </a:lnTo>
                    <a:cubicBezTo>
                      <a:pt x="0" y="4461"/>
                      <a:pt x="4461" y="0"/>
                      <a:pt x="9964" y="0"/>
                    </a:cubicBezTo>
                    <a:close/>
                  </a:path>
                </a:pathLst>
              </a:custGeom>
              <a:solidFill>
                <a:srgbClr val="F7F7F7">
                  <a:alpha val="58824"/>
                </a:srgbClr>
              </a:soli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6654385" cy="604978"/>
              </a:xfrm>
              <a:prstGeom prst="rect">
                <a:avLst/>
              </a:prstGeom>
            </p:spPr>
            <p:txBody>
              <a:bodyPr lIns="31198" tIns="31198" rIns="31198" bIns="31198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4430" y="0"/>
              <a:ext cx="3772217" cy="3571133"/>
              <a:chOff x="0" y="0"/>
              <a:chExt cx="608859" cy="57640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08859" cy="576403"/>
              </a:xfrm>
              <a:custGeom>
                <a:avLst/>
                <a:gdLst/>
                <a:ahLst/>
                <a:cxnLst/>
                <a:rect l="l" t="t" r="r" b="b"/>
                <a:pathLst>
                  <a:path w="608859" h="576403">
                    <a:moveTo>
                      <a:pt x="59114" y="0"/>
                    </a:moveTo>
                    <a:lnTo>
                      <a:pt x="549746" y="0"/>
                    </a:lnTo>
                    <a:cubicBezTo>
                      <a:pt x="565423" y="0"/>
                      <a:pt x="580459" y="6228"/>
                      <a:pt x="591545" y="17314"/>
                    </a:cubicBezTo>
                    <a:cubicBezTo>
                      <a:pt x="602631" y="28400"/>
                      <a:pt x="608859" y="43436"/>
                      <a:pt x="608859" y="59114"/>
                    </a:cubicBezTo>
                    <a:lnTo>
                      <a:pt x="608859" y="517289"/>
                    </a:lnTo>
                    <a:cubicBezTo>
                      <a:pt x="608859" y="532967"/>
                      <a:pt x="602631" y="548003"/>
                      <a:pt x="591545" y="559089"/>
                    </a:cubicBezTo>
                    <a:cubicBezTo>
                      <a:pt x="580459" y="570175"/>
                      <a:pt x="565423" y="576403"/>
                      <a:pt x="549746" y="576403"/>
                    </a:cubicBezTo>
                    <a:lnTo>
                      <a:pt x="59114" y="576403"/>
                    </a:lnTo>
                    <a:cubicBezTo>
                      <a:pt x="43436" y="576403"/>
                      <a:pt x="28400" y="570175"/>
                      <a:pt x="17314" y="559089"/>
                    </a:cubicBezTo>
                    <a:cubicBezTo>
                      <a:pt x="6228" y="548003"/>
                      <a:pt x="0" y="532967"/>
                      <a:pt x="0" y="517289"/>
                    </a:cubicBezTo>
                    <a:lnTo>
                      <a:pt x="0" y="59114"/>
                    </a:lnTo>
                    <a:cubicBezTo>
                      <a:pt x="0" y="43436"/>
                      <a:pt x="6228" y="28400"/>
                      <a:pt x="17314" y="17314"/>
                    </a:cubicBezTo>
                    <a:cubicBezTo>
                      <a:pt x="28400" y="6228"/>
                      <a:pt x="43436" y="0"/>
                      <a:pt x="5911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608859" cy="604978"/>
              </a:xfrm>
              <a:prstGeom prst="rect">
                <a:avLst/>
              </a:prstGeom>
            </p:spPr>
            <p:txBody>
              <a:bodyPr lIns="38373" tIns="38373" rIns="38373" bIns="38373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273197" y="336940"/>
              <a:ext cx="3225822" cy="2897252"/>
              <a:chOff x="0" y="0"/>
              <a:chExt cx="520668" cy="46763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520668" cy="467634"/>
              </a:xfrm>
              <a:custGeom>
                <a:avLst/>
                <a:gdLst/>
                <a:ahLst/>
                <a:cxnLst/>
                <a:rect l="l" t="t" r="r" b="b"/>
                <a:pathLst>
                  <a:path w="520668" h="467634">
                    <a:moveTo>
                      <a:pt x="69126" y="0"/>
                    </a:moveTo>
                    <a:lnTo>
                      <a:pt x="451541" y="0"/>
                    </a:lnTo>
                    <a:cubicBezTo>
                      <a:pt x="469875" y="0"/>
                      <a:pt x="487457" y="7283"/>
                      <a:pt x="500421" y="20247"/>
                    </a:cubicBezTo>
                    <a:cubicBezTo>
                      <a:pt x="513385" y="33210"/>
                      <a:pt x="520668" y="50793"/>
                      <a:pt x="520668" y="69126"/>
                    </a:cubicBezTo>
                    <a:lnTo>
                      <a:pt x="520668" y="398508"/>
                    </a:lnTo>
                    <a:cubicBezTo>
                      <a:pt x="520668" y="436685"/>
                      <a:pt x="489719" y="467634"/>
                      <a:pt x="451541" y="467634"/>
                    </a:cubicBezTo>
                    <a:lnTo>
                      <a:pt x="69126" y="467634"/>
                    </a:lnTo>
                    <a:cubicBezTo>
                      <a:pt x="30949" y="467634"/>
                      <a:pt x="0" y="436685"/>
                      <a:pt x="0" y="398508"/>
                    </a:cubicBezTo>
                    <a:lnTo>
                      <a:pt x="0" y="69126"/>
                    </a:lnTo>
                    <a:cubicBezTo>
                      <a:pt x="0" y="30949"/>
                      <a:pt x="30949" y="0"/>
                      <a:pt x="6912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30D33">
                      <a:alpha val="100000"/>
                    </a:srgbClr>
                  </a:gs>
                  <a:gs pos="100000">
                    <a:srgbClr val="00353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520668" cy="496209"/>
              </a:xfrm>
              <a:prstGeom prst="rect">
                <a:avLst/>
              </a:prstGeom>
            </p:spPr>
            <p:txBody>
              <a:bodyPr lIns="38373" tIns="38373" rIns="38373" bIns="38373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134007"/>
              <a:ext cx="3772217" cy="3571133"/>
              <a:chOff x="0" y="0"/>
              <a:chExt cx="608859" cy="576403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608859" cy="576403"/>
              </a:xfrm>
              <a:custGeom>
                <a:avLst/>
                <a:gdLst/>
                <a:ahLst/>
                <a:cxnLst/>
                <a:rect l="l" t="t" r="r" b="b"/>
                <a:pathLst>
                  <a:path w="608859" h="576403">
                    <a:moveTo>
                      <a:pt x="59114" y="0"/>
                    </a:moveTo>
                    <a:lnTo>
                      <a:pt x="549746" y="0"/>
                    </a:lnTo>
                    <a:cubicBezTo>
                      <a:pt x="565423" y="0"/>
                      <a:pt x="580459" y="6228"/>
                      <a:pt x="591545" y="17314"/>
                    </a:cubicBezTo>
                    <a:cubicBezTo>
                      <a:pt x="602631" y="28400"/>
                      <a:pt x="608859" y="43436"/>
                      <a:pt x="608859" y="59114"/>
                    </a:cubicBezTo>
                    <a:lnTo>
                      <a:pt x="608859" y="517289"/>
                    </a:lnTo>
                    <a:cubicBezTo>
                      <a:pt x="608859" y="532967"/>
                      <a:pt x="602631" y="548003"/>
                      <a:pt x="591545" y="559089"/>
                    </a:cubicBezTo>
                    <a:cubicBezTo>
                      <a:pt x="580459" y="570175"/>
                      <a:pt x="565423" y="576403"/>
                      <a:pt x="549746" y="576403"/>
                    </a:cubicBezTo>
                    <a:lnTo>
                      <a:pt x="59114" y="576403"/>
                    </a:lnTo>
                    <a:cubicBezTo>
                      <a:pt x="43436" y="576403"/>
                      <a:pt x="28400" y="570175"/>
                      <a:pt x="17314" y="559089"/>
                    </a:cubicBezTo>
                    <a:cubicBezTo>
                      <a:pt x="6228" y="548003"/>
                      <a:pt x="0" y="532967"/>
                      <a:pt x="0" y="517289"/>
                    </a:cubicBezTo>
                    <a:lnTo>
                      <a:pt x="0" y="59114"/>
                    </a:lnTo>
                    <a:cubicBezTo>
                      <a:pt x="0" y="43436"/>
                      <a:pt x="6228" y="28400"/>
                      <a:pt x="17314" y="17314"/>
                    </a:cubicBezTo>
                    <a:cubicBezTo>
                      <a:pt x="28400" y="6228"/>
                      <a:pt x="43436" y="0"/>
                      <a:pt x="5911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EA46A">
                      <a:alpha val="100000"/>
                    </a:srgbClr>
                  </a:gs>
                  <a:gs pos="100000">
                    <a:srgbClr val="005C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608859" cy="604978"/>
              </a:xfrm>
              <a:prstGeom prst="rect">
                <a:avLst/>
              </a:prstGeom>
            </p:spPr>
            <p:txBody>
              <a:bodyPr lIns="38373" tIns="38373" rIns="38373" bIns="38373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248767" y="470947"/>
              <a:ext cx="3225822" cy="2897252"/>
              <a:chOff x="0" y="0"/>
              <a:chExt cx="520668" cy="467634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520668" cy="467634"/>
              </a:xfrm>
              <a:custGeom>
                <a:avLst/>
                <a:gdLst/>
                <a:ahLst/>
                <a:cxnLst/>
                <a:rect l="l" t="t" r="r" b="b"/>
                <a:pathLst>
                  <a:path w="520668" h="467634">
                    <a:moveTo>
                      <a:pt x="69126" y="0"/>
                    </a:moveTo>
                    <a:lnTo>
                      <a:pt x="451541" y="0"/>
                    </a:lnTo>
                    <a:cubicBezTo>
                      <a:pt x="469875" y="0"/>
                      <a:pt x="487457" y="7283"/>
                      <a:pt x="500421" y="20247"/>
                    </a:cubicBezTo>
                    <a:cubicBezTo>
                      <a:pt x="513385" y="33210"/>
                      <a:pt x="520668" y="50793"/>
                      <a:pt x="520668" y="69126"/>
                    </a:cubicBezTo>
                    <a:lnTo>
                      <a:pt x="520668" y="398508"/>
                    </a:lnTo>
                    <a:cubicBezTo>
                      <a:pt x="520668" y="436685"/>
                      <a:pt x="489719" y="467634"/>
                      <a:pt x="451541" y="467634"/>
                    </a:cubicBezTo>
                    <a:lnTo>
                      <a:pt x="69126" y="467634"/>
                    </a:lnTo>
                    <a:cubicBezTo>
                      <a:pt x="30949" y="467634"/>
                      <a:pt x="0" y="436685"/>
                      <a:pt x="0" y="398508"/>
                    </a:cubicBezTo>
                    <a:lnTo>
                      <a:pt x="0" y="69126"/>
                    </a:lnTo>
                    <a:cubicBezTo>
                      <a:pt x="0" y="30949"/>
                      <a:pt x="30949" y="0"/>
                      <a:pt x="6912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30D33">
                      <a:alpha val="100000"/>
                    </a:srgbClr>
                  </a:gs>
                  <a:gs pos="100000">
                    <a:srgbClr val="00353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520668" cy="496209"/>
              </a:xfrm>
              <a:prstGeom prst="rect">
                <a:avLst/>
              </a:prstGeom>
            </p:spPr>
            <p:txBody>
              <a:bodyPr lIns="38373" tIns="38373" rIns="38373" bIns="38373" rtlCol="0" anchor="ctr"/>
              <a:lstStyle/>
              <a:p>
                <a:pPr algn="ctr">
                  <a:lnSpc>
                    <a:spcPts val="1866"/>
                  </a:lnSpc>
                </a:pPr>
                <a:endParaRPr lang="id-ID" sz="1200" noProof="1"/>
              </a:p>
            </p:txBody>
          </p:sp>
        </p:grpSp>
        <p:sp>
          <p:nvSpPr>
            <p:cNvPr id="42" name="Freeform 42"/>
            <p:cNvSpPr/>
            <p:nvPr/>
          </p:nvSpPr>
          <p:spPr>
            <a:xfrm flipH="1" flipV="1">
              <a:off x="1061828" y="1133612"/>
              <a:ext cx="1801162" cy="1571923"/>
            </a:xfrm>
            <a:custGeom>
              <a:avLst/>
              <a:gdLst/>
              <a:ahLst/>
              <a:cxnLst/>
              <a:rect l="l" t="t" r="r" b="b"/>
              <a:pathLst>
                <a:path w="1801162" h="1571923">
                  <a:moveTo>
                    <a:pt x="1801161" y="1571923"/>
                  </a:moveTo>
                  <a:lnTo>
                    <a:pt x="0" y="1571923"/>
                  </a:lnTo>
                  <a:lnTo>
                    <a:pt x="0" y="0"/>
                  </a:lnTo>
                  <a:lnTo>
                    <a:pt x="1801161" y="0"/>
                  </a:lnTo>
                  <a:lnTo>
                    <a:pt x="1801161" y="1571923"/>
                  </a:lnTo>
                  <a:close/>
                </a:path>
              </a:pathLst>
            </a:custGeom>
            <a:blipFill>
              <a:blip r:embed="rId2">
                <a:alphaModFix amt="3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398160" y="1362016"/>
              <a:ext cx="2927042" cy="1193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55"/>
                </a:lnSpc>
                <a:spcBef>
                  <a:spcPct val="0"/>
                </a:spcBef>
              </a:pPr>
              <a:r>
                <a:rPr lang="id-ID" sz="1111" b="1" noProof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Terlaksananya kegiatan Sosialisasi Proyek Perubahan</a:t>
              </a:r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3880065" y="900622"/>
              <a:ext cx="19157408" cy="1649025"/>
              <a:chOff x="0" y="0"/>
              <a:chExt cx="5002127" cy="430571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5002127" cy="430571"/>
              </a:xfrm>
              <a:custGeom>
                <a:avLst/>
                <a:gdLst/>
                <a:ahLst/>
                <a:cxnLst/>
                <a:rect l="l" t="t" r="r" b="b"/>
                <a:pathLst>
                  <a:path w="5002127" h="430571">
                    <a:moveTo>
                      <a:pt x="11640" y="0"/>
                    </a:moveTo>
                    <a:lnTo>
                      <a:pt x="4990487" y="0"/>
                    </a:lnTo>
                    <a:cubicBezTo>
                      <a:pt x="4996916" y="0"/>
                      <a:pt x="5002127" y="5211"/>
                      <a:pt x="5002127" y="11640"/>
                    </a:cubicBezTo>
                    <a:lnTo>
                      <a:pt x="5002127" y="418932"/>
                    </a:lnTo>
                    <a:cubicBezTo>
                      <a:pt x="5002127" y="422019"/>
                      <a:pt x="5000901" y="424979"/>
                      <a:pt x="4998718" y="427162"/>
                    </a:cubicBezTo>
                    <a:cubicBezTo>
                      <a:pt x="4996535" y="429345"/>
                      <a:pt x="4993574" y="430571"/>
                      <a:pt x="4990487" y="430571"/>
                    </a:cubicBezTo>
                    <a:lnTo>
                      <a:pt x="11640" y="430571"/>
                    </a:lnTo>
                    <a:cubicBezTo>
                      <a:pt x="5211" y="430571"/>
                      <a:pt x="0" y="425360"/>
                      <a:pt x="0" y="418932"/>
                    </a:cubicBezTo>
                    <a:lnTo>
                      <a:pt x="0" y="11640"/>
                    </a:lnTo>
                    <a:cubicBezTo>
                      <a:pt x="0" y="8553"/>
                      <a:pt x="1226" y="5592"/>
                      <a:pt x="3409" y="3409"/>
                    </a:cubicBezTo>
                    <a:cubicBezTo>
                      <a:pt x="5592" y="1226"/>
                      <a:pt x="8553" y="0"/>
                      <a:pt x="1164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30D33">
                      <a:alpha val="100000"/>
                    </a:srgbClr>
                  </a:gs>
                  <a:gs pos="100000">
                    <a:srgbClr val="00353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id-ID" sz="1200" noProof="1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28575"/>
                <a:ext cx="5002127" cy="459146"/>
              </a:xfrm>
              <a:prstGeom prst="rect">
                <a:avLst/>
              </a:prstGeom>
            </p:spPr>
            <p:txBody>
              <a:bodyPr lIns="35527" tIns="35527" rIns="35527" bIns="35527" rtlCol="0" anchor="ctr"/>
              <a:lstStyle/>
              <a:p>
                <a:pPr algn="ctr">
                  <a:lnSpc>
                    <a:spcPts val="1866"/>
                  </a:lnSpc>
                </a:pPr>
                <a:r>
                  <a:rPr lang="id-ID" sz="1333" noProof="1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Terselenggaranya Sosialisasi Proyek perubahan beserta Inovasinya dalam penanganan Pecandu narkotika</a:t>
                </a:r>
              </a:p>
            </p:txBody>
          </p:sp>
        </p:grpSp>
      </p:grpSp>
      <p:grpSp>
        <p:nvGrpSpPr>
          <p:cNvPr id="47" name="Group 47"/>
          <p:cNvGrpSpPr/>
          <p:nvPr/>
        </p:nvGrpSpPr>
        <p:grpSpPr>
          <a:xfrm>
            <a:off x="4585475" y="125748"/>
            <a:ext cx="3378405" cy="1594709"/>
            <a:chOff x="0" y="0"/>
            <a:chExt cx="6756810" cy="3189418"/>
          </a:xfrm>
        </p:grpSpPr>
        <p:sp>
          <p:nvSpPr>
            <p:cNvPr id="48" name="AutoShape 48"/>
            <p:cNvSpPr/>
            <p:nvPr/>
          </p:nvSpPr>
          <p:spPr>
            <a:xfrm flipV="1">
              <a:off x="88" y="1701832"/>
              <a:ext cx="6531380" cy="21493"/>
            </a:xfrm>
            <a:prstGeom prst="line">
              <a:avLst/>
            </a:prstGeom>
            <a:ln w="25400" cap="flat">
              <a:solidFill>
                <a:srgbClr val="FBF9F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0"/>
              <a:ext cx="6756810" cy="1718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43"/>
                </a:lnSpc>
              </a:pPr>
              <a:r>
                <a:rPr lang="id-ID" sz="5619" b="1" noProof="1">
                  <a:solidFill>
                    <a:srgbClr val="4EA46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OUTPUT 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1155480" y="1701832"/>
              <a:ext cx="4204654" cy="1487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28"/>
                </a:lnSpc>
              </a:pPr>
              <a:r>
                <a:rPr lang="id-ID" sz="4857" b="1" noProof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KUNCI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8338942" y="6301108"/>
            <a:ext cx="329581" cy="329581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4EA46A">
                    <a:alpha val="100000"/>
                  </a:srgbClr>
                </a:gs>
                <a:gs pos="100000">
                  <a:srgbClr val="005C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id-ID" sz="1200" noProof="1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lang="id-ID" sz="1200" noProof="1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</TotalTime>
  <Words>1580</Words>
  <Application>Microsoft Office PowerPoint</Application>
  <PresentationFormat>Widescreen</PresentationFormat>
  <Paragraphs>263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Bold Ink</vt:lpstr>
      <vt:lpstr>Algerian</vt:lpstr>
      <vt:lpstr>Bodoni MT</vt:lpstr>
      <vt:lpstr>Bookman Old Style</vt:lpstr>
      <vt:lpstr>Century Gothic</vt:lpstr>
      <vt:lpstr>Lato Bold</vt:lpstr>
      <vt:lpstr>Montserrat</vt:lpstr>
      <vt:lpstr>Montserrat Bold</vt:lpstr>
      <vt:lpstr>Montserrat Bold Italics</vt:lpstr>
      <vt:lpstr>Montserrat Heavy</vt:lpstr>
      <vt:lpstr>Montserrat Ultra-Bold</vt:lpstr>
      <vt:lpstr>Poppins Bold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cecep susatiya</dc:creator>
  <cp:lastModifiedBy>cecep susatiya</cp:lastModifiedBy>
  <cp:revision>1</cp:revision>
  <dcterms:created xsi:type="dcterms:W3CDTF">2024-12-02T12:15:13Z</dcterms:created>
  <dcterms:modified xsi:type="dcterms:W3CDTF">2024-12-02T12:17:59Z</dcterms:modified>
</cp:coreProperties>
</file>